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48"/>
  </p:notesMasterIdLst>
  <p:handoutMasterIdLst>
    <p:handoutMasterId r:id="rId49"/>
  </p:handoutMasterIdLst>
  <p:sldIdLst>
    <p:sldId id="288" r:id="rId3"/>
    <p:sldId id="387" r:id="rId4"/>
    <p:sldId id="371" r:id="rId5"/>
    <p:sldId id="393" r:id="rId6"/>
    <p:sldId id="357" r:id="rId7"/>
    <p:sldId id="382" r:id="rId8"/>
    <p:sldId id="383" r:id="rId9"/>
    <p:sldId id="384" r:id="rId10"/>
    <p:sldId id="330" r:id="rId11"/>
    <p:sldId id="372" r:id="rId12"/>
    <p:sldId id="394" r:id="rId13"/>
    <p:sldId id="395" r:id="rId14"/>
    <p:sldId id="386" r:id="rId15"/>
    <p:sldId id="388" r:id="rId16"/>
    <p:sldId id="399" r:id="rId17"/>
    <p:sldId id="398" r:id="rId18"/>
    <p:sldId id="400" r:id="rId19"/>
    <p:sldId id="356" r:id="rId20"/>
    <p:sldId id="355" r:id="rId21"/>
    <p:sldId id="401" r:id="rId22"/>
    <p:sldId id="358" r:id="rId23"/>
    <p:sldId id="307" r:id="rId24"/>
    <p:sldId id="377" r:id="rId25"/>
    <p:sldId id="335" r:id="rId26"/>
    <p:sldId id="353" r:id="rId27"/>
    <p:sldId id="354" r:id="rId28"/>
    <p:sldId id="341" r:id="rId29"/>
    <p:sldId id="378" r:id="rId30"/>
    <p:sldId id="392" r:id="rId31"/>
    <p:sldId id="374" r:id="rId32"/>
    <p:sldId id="373" r:id="rId33"/>
    <p:sldId id="375" r:id="rId34"/>
    <p:sldId id="305" r:id="rId35"/>
    <p:sldId id="304" r:id="rId36"/>
    <p:sldId id="300" r:id="rId37"/>
    <p:sldId id="303" r:id="rId38"/>
    <p:sldId id="306" r:id="rId39"/>
    <p:sldId id="279" r:id="rId40"/>
    <p:sldId id="280" r:id="rId41"/>
    <p:sldId id="301" r:id="rId42"/>
    <p:sldId id="297" r:id="rId43"/>
    <p:sldId id="294" r:id="rId44"/>
    <p:sldId id="295" r:id="rId45"/>
    <p:sldId id="298" r:id="rId46"/>
    <p:sldId id="285" r:id="rId47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B2D4"/>
    <a:srgbClr val="FF5451"/>
    <a:srgbClr val="B2B2B2"/>
    <a:srgbClr val="C9C9C9"/>
    <a:srgbClr val="91B7C1"/>
    <a:srgbClr val="262A31"/>
    <a:srgbClr val="969696"/>
    <a:srgbClr val="4D4D4D"/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89" autoAdjust="0"/>
    <p:restoredTop sz="81611"/>
  </p:normalViewPr>
  <p:slideViewPr>
    <p:cSldViewPr snapToGrid="0" snapToObjects="1" showGuides="1">
      <p:cViewPr>
        <p:scale>
          <a:sx n="125" d="100"/>
          <a:sy n="125" d="100"/>
        </p:scale>
        <p:origin x="1768" y="9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23.09.23</a:t>
            </a:fld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23.09.23</a:t>
            </a:fld>
            <a:endParaRPr lang="de-DE" alt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 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94286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 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867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i="1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50247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05225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- Team Model Canvas:</a:t>
            </a:r>
          </a:p>
          <a:p>
            <a:r>
              <a:rPr lang="de-DE" b="1" dirty="0"/>
              <a:t>	- </a:t>
            </a:r>
            <a:r>
              <a:rPr lang="de-DE" b="1" dirty="0" err="1"/>
              <a:t>Strength</a:t>
            </a:r>
            <a:r>
              <a:rPr lang="de-DE" b="1" dirty="0"/>
              <a:t>, </a:t>
            </a:r>
            <a:r>
              <a:rPr lang="de-DE" b="1" dirty="0" err="1"/>
              <a:t>Weaknesses</a:t>
            </a:r>
            <a:endParaRPr lang="de-DE" b="1" dirty="0"/>
          </a:p>
          <a:p>
            <a:r>
              <a:rPr lang="de-DE" b="1" dirty="0"/>
              <a:t>	- Goals, </a:t>
            </a:r>
            <a:r>
              <a:rPr lang="de-DE" b="1" dirty="0" err="1"/>
              <a:t>Expected</a:t>
            </a:r>
            <a:r>
              <a:rPr lang="de-DE" b="1" dirty="0"/>
              <a:t> Outcome</a:t>
            </a:r>
          </a:p>
          <a:p>
            <a:r>
              <a:rPr lang="de-DE" b="1" dirty="0"/>
              <a:t>	- Value </a:t>
            </a:r>
            <a:r>
              <a:rPr lang="de-DE" b="1" dirty="0" err="1"/>
              <a:t>we</a:t>
            </a:r>
            <a:r>
              <a:rPr lang="de-DE" b="1" dirty="0"/>
              <a:t> </a:t>
            </a:r>
            <a:r>
              <a:rPr lang="de-DE" b="1" dirty="0" err="1"/>
              <a:t>create</a:t>
            </a:r>
            <a:br>
              <a:rPr lang="de-DE" b="1" dirty="0"/>
            </a:br>
            <a:r>
              <a:rPr lang="de-DE" b="1" dirty="0"/>
              <a:t>	= WORKS GOOD FOR TEAM BUILIDING </a:t>
            </a:r>
          </a:p>
          <a:p>
            <a:endParaRPr lang="de-DE" b="1" dirty="0"/>
          </a:p>
          <a:p>
            <a:r>
              <a:rPr lang="de-DE" b="1" dirty="0"/>
              <a:t>TOOLS: </a:t>
            </a:r>
            <a:br>
              <a:rPr lang="de-DE" b="1" dirty="0"/>
            </a:br>
            <a:endParaRPr lang="de-DE" b="1" dirty="0"/>
          </a:p>
          <a:p>
            <a:r>
              <a:rPr lang="de-DE" b="1" dirty="0"/>
              <a:t>- DISCORD: </a:t>
            </a:r>
            <a:r>
              <a:rPr lang="de-DE" dirty="0"/>
              <a:t>Main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Good</a:t>
            </a:r>
            <a:r>
              <a:rPr lang="de-DE" dirty="0">
                <a:sym typeface="Wingdings" pitchFamily="2" charset="2"/>
              </a:rPr>
              <a:t>: </a:t>
            </a:r>
            <a:r>
              <a:rPr lang="de-DE" dirty="0" err="1"/>
              <a:t>Screenshare</a:t>
            </a:r>
            <a:r>
              <a:rPr lang="de-DE" dirty="0"/>
              <a:t> (Pair-</a:t>
            </a:r>
            <a:r>
              <a:rPr lang="de-DE" dirty="0" err="1"/>
              <a:t>Programming</a:t>
            </a:r>
            <a:r>
              <a:rPr lang="de-DE" dirty="0"/>
              <a:t>) and Chat</a:t>
            </a:r>
          </a:p>
          <a:p>
            <a:r>
              <a:rPr lang="de-DE" b="1" dirty="0"/>
              <a:t>- MS-Teams: </a:t>
            </a:r>
            <a:r>
              <a:rPr lang="de-DE" dirty="0"/>
              <a:t>Communication </a:t>
            </a:r>
            <a:r>
              <a:rPr lang="de-DE" dirty="0" err="1"/>
              <a:t>Bosch.IO-related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Used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because</a:t>
            </a:r>
            <a:r>
              <a:rPr lang="de-DE" dirty="0">
                <a:sym typeface="Wingdings" pitchFamily="2" charset="2"/>
              </a:rPr>
              <a:t>: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company</a:t>
            </a:r>
            <a:r>
              <a:rPr lang="de-DE" dirty="0"/>
              <a:t>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service</a:t>
            </a:r>
            <a:endParaRPr lang="de-DE" dirty="0"/>
          </a:p>
          <a:p>
            <a:r>
              <a:rPr lang="de-DE" b="1" dirty="0"/>
              <a:t>- </a:t>
            </a:r>
            <a:r>
              <a:rPr lang="de-DE" b="1" dirty="0" err="1"/>
              <a:t>Confluence</a:t>
            </a:r>
            <a:r>
              <a:rPr lang="de-DE" b="1" dirty="0"/>
              <a:t>: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Used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as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free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/>
              <a:t>WIKI</a:t>
            </a:r>
          </a:p>
          <a:p>
            <a:r>
              <a:rPr lang="de-DE" b="1" dirty="0"/>
              <a:t>- GitHub: </a:t>
            </a:r>
          </a:p>
          <a:p>
            <a:r>
              <a:rPr lang="de-DE" dirty="0"/>
              <a:t>	- ISSUES: Track </a:t>
            </a:r>
            <a:r>
              <a:rPr lang="de-DE" dirty="0" err="1"/>
              <a:t>our</a:t>
            </a:r>
            <a:r>
              <a:rPr lang="de-DE" dirty="0"/>
              <a:t> SCRUM-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in a Board (</a:t>
            </a:r>
            <a:r>
              <a:rPr lang="de-DE" dirty="0" err="1"/>
              <a:t>present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on)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70051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WHY SCRUM:</a:t>
            </a:r>
            <a:br>
              <a:rPr lang="en-US" sz="1800" dirty="0">
                <a:solidFill>
                  <a:srgbClr val="374151"/>
                </a:solidFill>
                <a:latin typeface="Söhne"/>
              </a:rPr>
            </a:br>
            <a:r>
              <a:rPr lang="en-US" sz="1800" dirty="0">
                <a:solidFill>
                  <a:srgbClr val="374151"/>
                </a:solidFill>
                <a:latin typeface="Söhne"/>
              </a:rPr>
              <a:t>- Best Practice, …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solidFill>
                <a:srgbClr val="374151"/>
              </a:solidFill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solidFill>
                <a:srgbClr val="374151"/>
              </a:solidFill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clarification of project environment: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	- already talked about in the beginning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Support from Bosch.io:	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contact to Eclipse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		- Developer meeting with presentation of Plugin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Project Management tool suggestions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	- team model canvas to get started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	- SCRUM as framework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communication of required skills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required skills were partly communicated by max and </a:t>
            </a:r>
            <a:r>
              <a:rPr lang="en-US" sz="1800" i="0" u="none" strike="noStrike" dirty="0" err="1">
                <a:solidFill>
                  <a:srgbClr val="374151"/>
                </a:solidFill>
                <a:effectLst/>
                <a:latin typeface="Söhne"/>
              </a:rPr>
              <a:t>johannes</a:t>
            </a:r>
            <a:endParaRPr lang="en-US" sz="18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08678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u="sng" dirty="0"/>
              <a:t>Deviation: </a:t>
            </a:r>
          </a:p>
          <a:p>
            <a:r>
              <a:rPr lang="de-DE" dirty="0"/>
              <a:t>- </a:t>
            </a:r>
            <a:r>
              <a:rPr lang="de-DE" dirty="0" err="1"/>
              <a:t>Roles</a:t>
            </a:r>
            <a:r>
              <a:rPr lang="de-DE" dirty="0"/>
              <a:t>: </a:t>
            </a:r>
            <a:r>
              <a:rPr lang="de-DE" dirty="0" err="1"/>
              <a:t>Dev</a:t>
            </a:r>
            <a:r>
              <a:rPr lang="de-DE" dirty="0"/>
              <a:t> Team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 (SM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)</a:t>
            </a:r>
          </a:p>
          <a:p>
            <a:r>
              <a:rPr lang="de-DE" dirty="0"/>
              <a:t>- Events: </a:t>
            </a:r>
          </a:p>
          <a:p>
            <a:r>
              <a:rPr lang="de-DE" dirty="0"/>
              <a:t>	- NO Daily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/>
              <a:t>Time-</a:t>
            </a:r>
            <a:r>
              <a:rPr lang="de-DE" dirty="0" err="1"/>
              <a:t>Constraints</a:t>
            </a:r>
            <a:endParaRPr lang="de-DE" dirty="0"/>
          </a:p>
          <a:p>
            <a:r>
              <a:rPr lang="de-DE" dirty="0"/>
              <a:t>	- NO Retro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/>
              <a:t>Not </a:t>
            </a:r>
            <a:r>
              <a:rPr lang="de-DE" dirty="0" err="1"/>
              <a:t>useful</a:t>
            </a:r>
            <a:r>
              <a:rPr lang="de-DE" dirty="0"/>
              <a:t>: </a:t>
            </a:r>
            <a:r>
              <a:rPr lang="de-DE" dirty="0" err="1"/>
              <a:t>Good</a:t>
            </a:r>
            <a:r>
              <a:rPr lang="de-DE" dirty="0"/>
              <a:t> Sentiment </a:t>
            </a:r>
            <a:r>
              <a:rPr lang="de-DE" dirty="0" err="1"/>
              <a:t>overall</a:t>
            </a:r>
            <a:r>
              <a:rPr lang="de-DE" dirty="0"/>
              <a:t>,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tackled</a:t>
            </a:r>
            <a:r>
              <a:rPr lang="de-DE" dirty="0"/>
              <a:t> in</a:t>
            </a:r>
            <a:br>
              <a:rPr lang="de-DE" dirty="0"/>
            </a:br>
            <a:r>
              <a:rPr lang="de-DE" dirty="0"/>
              <a:t> Review)</a:t>
            </a:r>
            <a:br>
              <a:rPr lang="de-DE" dirty="0"/>
            </a:br>
            <a:endParaRPr lang="de-DE" dirty="0"/>
          </a:p>
          <a:p>
            <a:r>
              <a:rPr lang="de-DE" dirty="0"/>
              <a:t>	- BUT </a:t>
            </a:r>
            <a:r>
              <a:rPr lang="de-DE" dirty="0" err="1"/>
              <a:t>Prep</a:t>
            </a:r>
            <a:r>
              <a:rPr lang="de-DE" dirty="0"/>
              <a:t> Sessions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Scrum</a:t>
            </a:r>
            <a:r>
              <a:rPr lang="de-DE" dirty="0"/>
              <a:t> Meetings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sync</a:t>
            </a:r>
            <a:endParaRPr lang="de-DE" dirty="0"/>
          </a:p>
          <a:p>
            <a:r>
              <a:rPr lang="de-DE" dirty="0"/>
              <a:t>	- BUT </a:t>
            </a:r>
            <a:r>
              <a:rPr lang="de-DE" dirty="0" err="1"/>
              <a:t>Presentations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Leda Team (</a:t>
            </a:r>
            <a:r>
              <a:rPr lang="de-DE" dirty="0" err="1"/>
              <a:t>Necessary</a:t>
            </a:r>
            <a:r>
              <a:rPr lang="de-DE" dirty="0"/>
              <a:t>)</a:t>
            </a:r>
          </a:p>
          <a:p>
            <a:r>
              <a:rPr lang="de-DE" dirty="0"/>
              <a:t>	</a:t>
            </a:r>
            <a:br>
              <a:rPr lang="de-DE" dirty="0"/>
            </a:br>
            <a:r>
              <a:rPr lang="de-DE" dirty="0"/>
              <a:t>	</a:t>
            </a:r>
            <a:r>
              <a:rPr lang="de-DE" dirty="0">
                <a:sym typeface="Wingdings" pitchFamily="2" charset="2"/>
              </a:rPr>
              <a:t> Overall: </a:t>
            </a:r>
            <a:r>
              <a:rPr lang="de-DE" dirty="0" err="1">
                <a:sym typeface="Wingdings" pitchFamily="2" charset="2"/>
              </a:rPr>
              <a:t>We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kept</a:t>
            </a:r>
            <a:r>
              <a:rPr lang="de-DE" dirty="0">
                <a:sym typeface="Wingdings" pitchFamily="2" charset="2"/>
              </a:rPr>
              <a:t> out </a:t>
            </a:r>
            <a:r>
              <a:rPr lang="de-DE" dirty="0" err="1">
                <a:sym typeface="Wingdings" pitchFamily="2" charset="2"/>
              </a:rPr>
              <a:t>basic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routines</a:t>
            </a:r>
            <a:br>
              <a:rPr lang="de-DE" dirty="0">
                <a:sym typeface="Wingdings" pitchFamily="2" charset="2"/>
              </a:rPr>
            </a:br>
            <a:endParaRPr lang="de-DE" dirty="0">
              <a:sym typeface="Wingdings" pitchFamily="2" charset="2"/>
            </a:endParaRP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@ After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flow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appeared</a:t>
            </a:r>
            <a:r>
              <a:rPr lang="de-DE" dirty="0">
                <a:sym typeface="Wingdings" pitchFamily="2" charset="2"/>
              </a:rPr>
              <a:t> @</a:t>
            </a:r>
          </a:p>
          <a:p>
            <a:endParaRPr lang="de-DE" dirty="0"/>
          </a:p>
          <a:p>
            <a:r>
              <a:rPr lang="de-DE" u="sng" dirty="0"/>
              <a:t>- INTERACTIONS</a:t>
            </a:r>
            <a:br>
              <a:rPr lang="de-DE" u="sng" dirty="0"/>
            </a:br>
            <a:r>
              <a:rPr lang="de-DE" u="none" dirty="0">
                <a:sym typeface="Wingdings" pitchFamily="2" charset="2"/>
              </a:rPr>
              <a:t> </a:t>
            </a:r>
            <a:r>
              <a:rPr lang="de-DE" u="none" dirty="0" err="1">
                <a:sym typeface="Wingdings" pitchFamily="2" charset="2"/>
              </a:rPr>
              <a:t>We</a:t>
            </a:r>
            <a:r>
              <a:rPr lang="de-DE" u="none" dirty="0">
                <a:sym typeface="Wingdings" pitchFamily="2" charset="2"/>
              </a:rPr>
              <a:t> in Team (Pair </a:t>
            </a:r>
            <a:r>
              <a:rPr lang="de-DE" u="none" dirty="0" err="1">
                <a:sym typeface="Wingdings" pitchFamily="2" charset="2"/>
              </a:rPr>
              <a:t>Programming</a:t>
            </a:r>
            <a:r>
              <a:rPr lang="de-DE" u="none" dirty="0">
                <a:sym typeface="Wingdings" pitchFamily="2" charset="2"/>
              </a:rPr>
              <a:t>, </a:t>
            </a:r>
            <a:r>
              <a:rPr lang="de-DE" u="none" dirty="0" err="1">
                <a:sym typeface="Wingdings" pitchFamily="2" charset="2"/>
              </a:rPr>
              <a:t>Discord</a:t>
            </a:r>
            <a:r>
              <a:rPr lang="de-DE" u="none" dirty="0">
                <a:sym typeface="Wingdings" pitchFamily="2" charset="2"/>
              </a:rPr>
              <a:t>, Live Coding </a:t>
            </a:r>
            <a:r>
              <a:rPr lang="de-DE" u="none" dirty="0" err="1">
                <a:sym typeface="Wingdings" pitchFamily="2" charset="2"/>
              </a:rPr>
              <a:t>together</a:t>
            </a:r>
            <a:r>
              <a:rPr lang="de-DE" u="none" dirty="0">
                <a:sym typeface="Wingdings" pitchFamily="2" charset="2"/>
              </a:rPr>
              <a:t>)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de-DE" u="none" dirty="0" err="1">
                <a:sym typeface="Wingdings" pitchFamily="2" charset="2"/>
              </a:rPr>
              <a:t>We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with</a:t>
            </a:r>
            <a:r>
              <a:rPr lang="de-DE" u="none" dirty="0">
                <a:sym typeface="Wingdings" pitchFamily="2" charset="2"/>
              </a:rPr>
              <a:t> Johannes in Sprint </a:t>
            </a:r>
            <a:r>
              <a:rPr lang="de-DE" u="none" dirty="0" err="1">
                <a:sym typeface="Wingdings" pitchFamily="2" charset="2"/>
              </a:rPr>
              <a:t>Planning</a:t>
            </a:r>
            <a:r>
              <a:rPr lang="de-DE" u="none" dirty="0">
                <a:sym typeface="Wingdings" pitchFamily="2" charset="2"/>
              </a:rPr>
              <a:t>, Review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We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with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other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Devs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from</a:t>
            </a:r>
            <a:r>
              <a:rPr lang="de-DE" u="none" dirty="0">
                <a:sym typeface="Wingdings" pitchFamily="2" charset="2"/>
              </a:rPr>
              <a:t> Leda in </a:t>
            </a:r>
            <a:r>
              <a:rPr lang="de-DE" u="none" dirty="0" err="1">
                <a:sym typeface="Wingdings" pitchFamily="2" charset="2"/>
              </a:rPr>
              <a:t>Dev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Presentation</a:t>
            </a:r>
            <a:r>
              <a:rPr lang="de-DE" u="none" dirty="0">
                <a:sym typeface="Wingdings" pitchFamily="2" charset="2"/>
              </a:rPr>
              <a:t>)</a:t>
            </a:r>
          </a:p>
          <a:p>
            <a:r>
              <a:rPr lang="de-DE" u="none" dirty="0">
                <a:sym typeface="Wingdings" pitchFamily="2" charset="2"/>
              </a:rPr>
              <a:t>		- </a:t>
            </a:r>
            <a:endParaRPr lang="de-DE" u="non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46632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n"/>
            </a:pPr>
            <a:r>
              <a:rPr lang="de-DE" b="1" dirty="0"/>
              <a:t>The </a:t>
            </a:r>
            <a:r>
              <a:rPr lang="de-DE" b="1" dirty="0" err="1"/>
              <a:t>good</a:t>
            </a:r>
            <a:r>
              <a:rPr lang="de-DE" b="1" dirty="0"/>
              <a:t>: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 err="1"/>
              <a:t>Already</a:t>
            </a:r>
            <a:r>
              <a:rPr lang="de-DE" b="1" dirty="0"/>
              <a:t> in </a:t>
            </a:r>
            <a:r>
              <a:rPr lang="de-DE" b="1" dirty="0" err="1"/>
              <a:t>our</a:t>
            </a:r>
            <a:r>
              <a:rPr lang="de-DE" b="1" dirty="0"/>
              <a:t> </a:t>
            </a:r>
            <a:r>
              <a:rPr lang="de-DE" b="1" dirty="0" err="1"/>
              <a:t>Dev</a:t>
            </a:r>
            <a:r>
              <a:rPr lang="de-DE" b="1" dirty="0"/>
              <a:t>-Environment 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/>
              <a:t>Linking Pull </a:t>
            </a:r>
            <a:r>
              <a:rPr lang="de-DE" b="1" dirty="0" err="1"/>
              <a:t>Requests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Tickets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 err="1"/>
              <a:t>We</a:t>
            </a:r>
            <a:r>
              <a:rPr lang="de-DE" b="1" dirty="0"/>
              <a:t> all </a:t>
            </a:r>
            <a:r>
              <a:rPr lang="de-DE" b="1" dirty="0" err="1"/>
              <a:t>have</a:t>
            </a:r>
            <a:r>
              <a:rPr lang="de-DE" b="1" dirty="0"/>
              <a:t> </a:t>
            </a:r>
            <a:r>
              <a:rPr lang="de-DE" b="1" dirty="0" err="1"/>
              <a:t>already</a:t>
            </a:r>
            <a:r>
              <a:rPr lang="de-DE" b="1" dirty="0"/>
              <a:t> </a:t>
            </a:r>
            <a:r>
              <a:rPr lang="de-DE" b="1" dirty="0" err="1"/>
              <a:t>accounts</a:t>
            </a:r>
            <a:r>
              <a:rPr lang="de-DE" b="1" dirty="0"/>
              <a:t> in GitHub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/>
              <a:t>Free</a:t>
            </a:r>
            <a:br>
              <a:rPr lang="de-DE" b="1" dirty="0"/>
            </a:br>
            <a:endParaRPr lang="de-DE" b="1" dirty="0"/>
          </a:p>
          <a:p>
            <a:pPr marL="171450" lvl="0" indent="-171450">
              <a:buFont typeface="Wingdings" pitchFamily="2" charset="2"/>
              <a:buChar char="n"/>
            </a:pPr>
            <a:r>
              <a:rPr lang="de-DE" b="1" dirty="0"/>
              <a:t>The </a:t>
            </a:r>
            <a:r>
              <a:rPr lang="de-DE" b="1" dirty="0" err="1"/>
              <a:t>bad</a:t>
            </a:r>
            <a:r>
              <a:rPr lang="de-DE" b="1" dirty="0"/>
              <a:t>: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/>
              <a:t>Not </a:t>
            </a:r>
            <a:r>
              <a:rPr lang="de-DE" b="1" dirty="0" err="1"/>
              <a:t>tailored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Scrum</a:t>
            </a:r>
            <a:endParaRPr lang="de-DE" b="1" dirty="0"/>
          </a:p>
          <a:p>
            <a:pPr marL="1085850" lvl="2" indent="-171450">
              <a:buFont typeface="Wingdings" pitchFamily="2" charset="2"/>
              <a:buChar char="n"/>
            </a:pPr>
            <a:r>
              <a:rPr lang="de-DE" b="1" dirty="0"/>
              <a:t>E.g. </a:t>
            </a:r>
            <a:r>
              <a:rPr lang="de-DE" b="1" dirty="0" err="1"/>
              <a:t>No</a:t>
            </a:r>
            <a:r>
              <a:rPr lang="de-DE" b="1" dirty="0"/>
              <a:t> explicit Subdivision </a:t>
            </a:r>
            <a:r>
              <a:rPr lang="de-DE" b="1" dirty="0" err="1"/>
              <a:t>from</a:t>
            </a:r>
            <a:r>
              <a:rPr lang="de-DE" b="1" dirty="0"/>
              <a:t> </a:t>
            </a:r>
            <a:r>
              <a:rPr lang="de-DE" b="1" dirty="0" err="1"/>
              <a:t>Epics</a:t>
            </a:r>
            <a:r>
              <a:rPr lang="de-DE" b="1" dirty="0"/>
              <a:t> -&gt; Stories -&gt; Tasks, </a:t>
            </a:r>
          </a:p>
          <a:p>
            <a:pPr marL="2000250" lvl="4" indent="-171450">
              <a:buFont typeface="Wingdings" pitchFamily="2" charset="2"/>
              <a:buChar char="n"/>
            </a:pPr>
            <a:r>
              <a:rPr lang="de-DE" b="1" dirty="0"/>
              <a:t>Solution: See </a:t>
            </a:r>
            <a:r>
              <a:rPr lang="de-DE" b="1" dirty="0" err="1"/>
              <a:t>board</a:t>
            </a:r>
            <a:r>
              <a:rPr lang="de-DE" b="1" dirty="0"/>
              <a:t> (Linking via Labels (</a:t>
            </a:r>
            <a:r>
              <a:rPr lang="de-DE" b="1" dirty="0" err="1"/>
              <a:t>Epics</a:t>
            </a:r>
            <a:r>
              <a:rPr lang="de-DE" b="1" dirty="0"/>
              <a:t>) and Naming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3088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80147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45538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444778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IMPLEMENTATION TOOLS</a:t>
            </a:r>
          </a:p>
          <a:p>
            <a:r>
              <a:rPr lang="de-DE" dirty="0"/>
              <a:t>- Docker, CLI-Tools, JEST</a:t>
            </a:r>
          </a:p>
          <a:p>
            <a:endParaRPr lang="de-DE" dirty="0"/>
          </a:p>
          <a:p>
            <a:r>
              <a:rPr lang="de-DE" dirty="0"/>
              <a:t>PIPELINE:</a:t>
            </a:r>
            <a:br>
              <a:rPr lang="de-DE" dirty="0"/>
            </a:br>
            <a:r>
              <a:rPr lang="de-DE" dirty="0"/>
              <a:t>- TEST AND BUILD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2704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79644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IMPLEMENTATION TOOLS</a:t>
            </a:r>
          </a:p>
          <a:p>
            <a:r>
              <a:rPr lang="de-DE" dirty="0"/>
              <a:t>- Docker, CLI-Tools, JEST</a:t>
            </a:r>
          </a:p>
          <a:p>
            <a:endParaRPr lang="de-DE" dirty="0"/>
          </a:p>
          <a:p>
            <a:r>
              <a:rPr lang="de-DE" dirty="0"/>
              <a:t>PIPELINE:</a:t>
            </a:r>
            <a:br>
              <a:rPr lang="de-DE" dirty="0"/>
            </a:br>
            <a:r>
              <a:rPr lang="de-DE" dirty="0"/>
              <a:t>- TEST AND BUILD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746280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03451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25284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="1" dirty="0"/>
              <a:t>CODE QUALITY: </a:t>
            </a:r>
            <a:r>
              <a:rPr lang="de-DE" dirty="0"/>
              <a:t>Language Best Practices, KISS, </a:t>
            </a: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STYLE CONVENTION: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Naming Conventions, </a:t>
            </a:r>
            <a:r>
              <a:rPr lang="de-DE" dirty="0" err="1"/>
              <a:t>Consistent</a:t>
            </a:r>
            <a:r>
              <a:rPr lang="de-DE" dirty="0"/>
              <a:t> </a:t>
            </a:r>
            <a:r>
              <a:rPr lang="de-DE" dirty="0" err="1"/>
              <a:t>Formatting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SECURITY STANDARDS: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Safe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Dependencies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and Libraries, Security Design Patterns</a:t>
            </a:r>
            <a:endParaRPr lang="de-DE" sz="1200" i="1" dirty="0">
              <a:latin typeface="+mn-lt"/>
              <a:cs typeface="Arial" panose="020B0604020202020204" pitchFamily="34" charset="0"/>
            </a:endParaRP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MAINTAINABILITY: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Important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because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other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contributors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must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understand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the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logic</a:t>
            </a:r>
            <a:br>
              <a:rPr lang="de-DE" sz="1200" i="1" dirty="0">
                <a:latin typeface="+mn-lt"/>
                <a:cs typeface="Arial" panose="020B0604020202020204" pitchFamily="34" charset="0"/>
              </a:rPr>
            </a:br>
            <a:endParaRPr lang="de-DE" sz="1200" i="1" dirty="0">
              <a:latin typeface="+mn-lt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09430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26207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56956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* INCUBATING: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learned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that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some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crucial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dependencies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might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not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work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in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the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project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441441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40078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=&gt;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interact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Bosch.IO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696830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43647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64058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95360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i="1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735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14942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58019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07283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457200" y="1597677"/>
            <a:ext cx="8234363" cy="269293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41828"/>
            <a:ext cx="8229600" cy="36185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229028"/>
            <a:ext cx="8229600" cy="30612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4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4714875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4714875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72533"/>
            <a:ext cx="2692400" cy="999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503680"/>
            <a:ext cx="2692400" cy="319532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3352800" y="762000"/>
            <a:ext cx="5791200" cy="3489344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3352800" y="4368811"/>
            <a:ext cx="5334000" cy="3301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80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50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195192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formatfü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468" y="8468"/>
            <a:ext cx="9135532" cy="5135032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10379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 hasCustomPrompt="1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7" r:id="rId5"/>
    <p:sldLayoutId id="2147483879" r:id="rId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Titel der Präsentation</a:t>
            </a:r>
            <a:r>
              <a:rPr lang="de-DE" sz="1200" b="1" baseline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Untertitel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Einrichtungsname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8" r:id="rId8"/>
    <p:sldLayoutId id="2147483886" r:id="rId9"/>
    <p:sldLayoutId id="2147483887" r:id="rId10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4.png"/><Relationship Id="rId10" Type="http://schemas.openxmlformats.org/officeDocument/2006/relationships/image" Target="../media/image34.sv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11" Type="http://schemas.openxmlformats.org/officeDocument/2006/relationships/image" Target="../media/image35.png"/><Relationship Id="rId5" Type="http://schemas.openxmlformats.org/officeDocument/2006/relationships/image" Target="../media/image16.svg"/><Relationship Id="rId10" Type="http://schemas.openxmlformats.org/officeDocument/2006/relationships/image" Target="../media/image34.svg"/><Relationship Id="rId4" Type="http://schemas.openxmlformats.org/officeDocument/2006/relationships/image" Target="../media/image15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4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5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5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hyperlink" Target="http://www.uni-leipzig.de/service/kommunikation/medienredaktion/fotoservice.html" TargetMode="Externa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oleObject" Target="../embeddings/oleObject2.bin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VSCode Plugin Development for Automotive App Deployment </a:t>
            </a: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4" y="1606550"/>
            <a:ext cx="7332746" cy="473075"/>
          </a:xfrm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Software Engineering Project – Team Bosch.IO</a:t>
            </a: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7332746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28.09.2023</a:t>
            </a:r>
          </a:p>
          <a:p>
            <a:pPr marL="0" indent="0" eaLnBrk="1" hangingPunct="1"/>
            <a:b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Maximilian Nerlich, Carlo Pötter, Martin Hoffmann &amp; Leonardo d‘Angelico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LEDA APP DEPLOYER (LAD)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ACAB0BE-6DC6-F408-32E5-0956F9B9CBF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B714B9-1A6E-BF97-72C4-226092F09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07" y="1109333"/>
            <a:ext cx="8717985" cy="337947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E809BDF-A826-3CE5-1C07-78E6EF40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496" y="1516251"/>
            <a:ext cx="1282818" cy="128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BF8A3AB-7687-476E-45D5-105BC933B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56" y="3966805"/>
            <a:ext cx="455301" cy="45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Kreis, Schwarz, Schwarzweiß, Entwurf enthält.&#10;&#10;Automatisch generierte Beschreibung">
            <a:extLst>
              <a:ext uri="{FF2B5EF4-FFF2-40B4-BE49-F238E27FC236}">
                <a16:creationId xmlns:a16="http://schemas.microsoft.com/office/drawing/2014/main" id="{33AF19BF-1E82-43AF-9312-A800D3DF3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98" y="3338854"/>
            <a:ext cx="388528" cy="378566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0" name="Grafik 9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4978DED5-0054-40D2-60A0-9C1215ECF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26" y="3885692"/>
            <a:ext cx="2839578" cy="56625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441F315-FEA8-C05A-15F4-5B0B91F26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4008" y="3792389"/>
            <a:ext cx="1025622" cy="1001963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702C1E9-2055-1763-0DB3-FEC417CD86C8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27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LAD IN ACTION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ACAB0BE-6DC6-F408-32E5-0956F9B9CBF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5" name="Grafik 1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DE9D6D5F-235F-C939-9DDF-FA7D40B58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69584"/>
            <a:ext cx="7772400" cy="2543694"/>
          </a:xfrm>
          <a:prstGeom prst="rect">
            <a:avLst/>
          </a:prstGeom>
        </p:spPr>
      </p:pic>
      <p:pic>
        <p:nvPicPr>
          <p:cNvPr id="6" name="Grafik 5" descr="Ein Bild, das Schrift, Grafiken, Logo, Symbol enthält.&#10;&#10;Automatisch generierte Beschreibung">
            <a:extLst>
              <a:ext uri="{FF2B5EF4-FFF2-40B4-BE49-F238E27FC236}">
                <a16:creationId xmlns:a16="http://schemas.microsoft.com/office/drawing/2014/main" id="{AAB93ED3-F1A3-864F-A137-0C4DFEBFF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925" y="2190553"/>
            <a:ext cx="2617275" cy="44956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441F315-FEA8-C05A-15F4-5B0B91F26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516" y="3747882"/>
            <a:ext cx="748047" cy="730791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12B1870-18F5-5BE6-7086-12282972FB9F}"/>
              </a:ext>
            </a:extLst>
          </p:cNvPr>
          <p:cNvGrpSpPr/>
          <p:nvPr/>
        </p:nvGrpSpPr>
        <p:grpSpPr>
          <a:xfrm>
            <a:off x="5840925" y="1934406"/>
            <a:ext cx="2617275" cy="865997"/>
            <a:chOff x="5840925" y="1934406"/>
            <a:chExt cx="2617275" cy="865997"/>
          </a:xfrm>
        </p:grpSpPr>
        <p:pic>
          <p:nvPicPr>
            <p:cNvPr id="11" name="Grafik 10" descr="Ein Bild, das Schrift, Grafiken, Logo, Symbol enthält.&#10;&#10;Automatisch generierte Beschreibung">
              <a:extLst>
                <a:ext uri="{FF2B5EF4-FFF2-40B4-BE49-F238E27FC236}">
                  <a16:creationId xmlns:a16="http://schemas.microsoft.com/office/drawing/2014/main" id="{8D5B73C5-8933-EB1D-CA50-22C0BE4B4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tretch>
              <a:fillRect/>
            </a:stretch>
          </p:blipFill>
          <p:spPr>
            <a:xfrm>
              <a:off x="5840925" y="2142624"/>
              <a:ext cx="2617275" cy="449563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Rahmen 12">
              <a:extLst>
                <a:ext uri="{FF2B5EF4-FFF2-40B4-BE49-F238E27FC236}">
                  <a16:creationId xmlns:a16="http://schemas.microsoft.com/office/drawing/2014/main" id="{149E439E-BE00-7DA2-2648-B2CB749B3DD9}"/>
                </a:ext>
              </a:extLst>
            </p:cNvPr>
            <p:cNvSpPr/>
            <p:nvPr/>
          </p:nvSpPr>
          <p:spPr>
            <a:xfrm>
              <a:off x="7107857" y="1934406"/>
              <a:ext cx="908715" cy="865997"/>
            </a:xfrm>
            <a:prstGeom prst="fram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66D3F598-3DE4-C345-CFA5-457D7D351860}"/>
              </a:ext>
            </a:extLst>
          </p:cNvPr>
          <p:cNvSpPr/>
          <p:nvPr/>
        </p:nvSpPr>
        <p:spPr>
          <a:xfrm rot="10352071">
            <a:off x="1486967" y="3387803"/>
            <a:ext cx="1444239" cy="521294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C7234D6A-1E4C-E657-6371-3785104694C0}"/>
              </a:ext>
            </a:extLst>
          </p:cNvPr>
          <p:cNvSpPr/>
          <p:nvPr/>
        </p:nvSpPr>
        <p:spPr>
          <a:xfrm rot="19910605">
            <a:off x="4986455" y="2862081"/>
            <a:ext cx="1444239" cy="521294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5F591AF9-070B-EFEC-2DAE-EAF33BAACC71}"/>
              </a:ext>
            </a:extLst>
          </p:cNvPr>
          <p:cNvGrpSpPr/>
          <p:nvPr/>
        </p:nvGrpSpPr>
        <p:grpSpPr>
          <a:xfrm>
            <a:off x="1155666" y="1569584"/>
            <a:ext cx="2999074" cy="3813947"/>
            <a:chOff x="1979462" y="1526798"/>
            <a:chExt cx="2999074" cy="3813947"/>
          </a:xfrm>
        </p:grpSpPr>
        <p:pic>
          <p:nvPicPr>
            <p:cNvPr id="20" name="Picture 2" descr="Ein Bild, das Rad, Reifen, Autoteile, Transport enthält.&#10;&#10;Automatisch generierte Beschreibung">
              <a:extLst>
                <a:ext uri="{FF2B5EF4-FFF2-40B4-BE49-F238E27FC236}">
                  <a16:creationId xmlns:a16="http://schemas.microsoft.com/office/drawing/2014/main" id="{DEABFC5F-D6F7-0ECB-17D3-C4B768D77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79462" y="1526798"/>
              <a:ext cx="2999074" cy="2691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34430F2B-4F6E-E1BD-96E2-671209BD8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6945" y="3317680"/>
              <a:ext cx="2023065" cy="2023065"/>
            </a:xfrm>
            <a:prstGeom prst="rect">
              <a:avLst/>
            </a:prstGeom>
          </p:spPr>
        </p:pic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D3177E7A-6A1A-59B4-4895-94C23DAE2B57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4" name="Pfeil nach rechts 23">
            <a:extLst>
              <a:ext uri="{FF2B5EF4-FFF2-40B4-BE49-F238E27FC236}">
                <a16:creationId xmlns:a16="http://schemas.microsoft.com/office/drawing/2014/main" id="{BB183B3C-52E0-6283-24D1-B749BFE69F15}"/>
              </a:ext>
            </a:extLst>
          </p:cNvPr>
          <p:cNvSpPr/>
          <p:nvPr/>
        </p:nvSpPr>
        <p:spPr>
          <a:xfrm rot="10250172">
            <a:off x="4348714" y="2508311"/>
            <a:ext cx="2594833" cy="521294"/>
          </a:xfrm>
          <a:prstGeom prst="rightArrow">
            <a:avLst/>
          </a:prstGeom>
          <a:solidFill>
            <a:srgbClr val="79B2D4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D5A30D72-F8F4-0D75-D558-B1217C55AFC7}"/>
              </a:ext>
            </a:extLst>
          </p:cNvPr>
          <p:cNvSpPr/>
          <p:nvPr/>
        </p:nvSpPr>
        <p:spPr>
          <a:xfrm>
            <a:off x="4978536" y="3488930"/>
            <a:ext cx="2440148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chemeClr val="tx1"/>
                </a:solidFill>
              </a:rPr>
              <a:t>Leda </a:t>
            </a:r>
            <a:r>
              <a:rPr lang="de-DE" sz="1600" b="1" err="1">
                <a:solidFill>
                  <a:schemeClr val="tx1"/>
                </a:solidFill>
              </a:rPr>
              <a:t>is</a:t>
            </a:r>
            <a:r>
              <a:rPr lang="de-DE" sz="1600" b="1">
                <a:solidFill>
                  <a:schemeClr val="tx1"/>
                </a:solidFill>
              </a:rPr>
              <a:t> not </a:t>
            </a:r>
            <a:r>
              <a:rPr lang="de-DE" sz="1600" b="1" err="1">
                <a:solidFill>
                  <a:schemeClr val="tx1"/>
                </a:solidFill>
              </a:rPr>
              <a:t>running</a:t>
            </a:r>
            <a:r>
              <a:rPr lang="de-DE" sz="1600" b="1">
                <a:solidFill>
                  <a:schemeClr val="tx1"/>
                </a:solidFill>
              </a:rPr>
              <a:t> on </a:t>
            </a:r>
            <a:r>
              <a:rPr lang="de-DE" sz="1600" b="1" err="1">
                <a:solidFill>
                  <a:schemeClr val="tx1"/>
                </a:solidFill>
              </a:rPr>
              <a:t>its</a:t>
            </a:r>
            <a:r>
              <a:rPr lang="de-DE" sz="1600" b="1">
                <a:solidFill>
                  <a:schemeClr val="tx1"/>
                </a:solidFill>
              </a:rPr>
              <a:t> ARM64!</a:t>
            </a:r>
          </a:p>
        </p:txBody>
      </p:sp>
      <p:sp>
        <p:nvSpPr>
          <p:cNvPr id="26" name="Gewitterblitz 25">
            <a:extLst>
              <a:ext uri="{FF2B5EF4-FFF2-40B4-BE49-F238E27FC236}">
                <a16:creationId xmlns:a16="http://schemas.microsoft.com/office/drawing/2014/main" id="{19233B8B-24AD-6F2A-21EF-E3B9A538BFBF}"/>
              </a:ext>
            </a:extLst>
          </p:cNvPr>
          <p:cNvSpPr/>
          <p:nvPr/>
        </p:nvSpPr>
        <p:spPr>
          <a:xfrm rot="1200432">
            <a:off x="4816464" y="3560016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1EC6F54-5FC0-41D5-27B7-7AFBC8B562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181" y="2401650"/>
            <a:ext cx="3582399" cy="20151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2EF565FC-BF5C-2A2F-60AE-1FEABE823AAC}"/>
              </a:ext>
            </a:extLst>
          </p:cNvPr>
          <p:cNvSpPr/>
          <p:nvPr/>
        </p:nvSpPr>
        <p:spPr>
          <a:xfrm>
            <a:off x="4997832" y="3480057"/>
            <a:ext cx="2440148" cy="6956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Emulate</a:t>
            </a:r>
            <a:r>
              <a:rPr lang="de-DE" sz="1400" b="1" dirty="0">
                <a:solidFill>
                  <a:schemeClr val="tx1"/>
                </a:solidFill>
              </a:rPr>
              <a:t> Vehicle in Virtual </a:t>
            </a:r>
            <a:r>
              <a:rPr lang="de-DE" sz="1400" b="1" dirty="0" err="1">
                <a:solidFill>
                  <a:schemeClr val="tx1"/>
                </a:solidFill>
              </a:rPr>
              <a:t>Machine</a:t>
            </a:r>
            <a:r>
              <a:rPr lang="de-DE" sz="1400" b="1" dirty="0">
                <a:solidFill>
                  <a:schemeClr val="tx1"/>
                </a:solidFill>
              </a:rPr>
              <a:t> (QEMU)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E36BCC8-8B18-6060-06A5-7D6AA99959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2759" y="3747882"/>
            <a:ext cx="662019" cy="63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4" grpId="0" animBg="1"/>
      <p:bldP spid="24" grpId="1" animBg="1"/>
      <p:bldP spid="25" grpId="3" animBg="1"/>
      <p:bldP spid="25" grpId="4" animBg="1"/>
      <p:bldP spid="26" grpId="0" animBg="1"/>
      <p:bldP spid="26" grpId="1" animBg="1"/>
      <p:bldP spid="28" grpId="4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3D1412A-F9C9-EE3C-AE1E-5B44DC8F1462}"/>
              </a:ext>
            </a:extLst>
          </p:cNvPr>
          <p:cNvGrpSpPr/>
          <p:nvPr/>
        </p:nvGrpSpPr>
        <p:grpSpPr>
          <a:xfrm>
            <a:off x="3925755" y="2272333"/>
            <a:ext cx="1133893" cy="1252715"/>
            <a:chOff x="940532" y="3682780"/>
            <a:chExt cx="2011915" cy="210037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78EB00B-9AFC-C44E-00D7-BE59BB9BA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1" name="Grafik 10" descr="Zahnrad mit einfarbiger Füllung">
              <a:extLst>
                <a:ext uri="{FF2B5EF4-FFF2-40B4-BE49-F238E27FC236}">
                  <a16:creationId xmlns:a16="http://schemas.microsoft.com/office/drawing/2014/main" id="{35C4F3F1-568A-28FB-4847-D5F3A254E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>
                <a:latin typeface="Arial" panose="020B0604020202020204" pitchFamily="34" charset="0"/>
                <a:cs typeface="Arial" panose="020B0604020202020204" pitchFamily="34" charset="0"/>
              </a:rPr>
              <a:t>PROJECT OUTCOME &amp; DEVIATION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491D593-4D06-AC18-7108-FD02BDC1A7A0}"/>
              </a:ext>
            </a:extLst>
          </p:cNvPr>
          <p:cNvGrpSpPr/>
          <p:nvPr/>
        </p:nvGrpSpPr>
        <p:grpSpPr>
          <a:xfrm>
            <a:off x="5851354" y="2024985"/>
            <a:ext cx="1657432" cy="2247636"/>
            <a:chOff x="6291181" y="1627503"/>
            <a:chExt cx="1657432" cy="2247636"/>
          </a:xfrm>
        </p:grpSpPr>
        <p:pic>
          <p:nvPicPr>
            <p:cNvPr id="8" name="Picture 2" descr="Ein Bild, das Rad, Reifen, Autoteile, Transport enthält.&#10;&#10;Automatisch generierte Beschreibung">
              <a:extLst>
                <a:ext uri="{FF2B5EF4-FFF2-40B4-BE49-F238E27FC236}">
                  <a16:creationId xmlns:a16="http://schemas.microsoft.com/office/drawing/2014/main" id="{412BBA4A-110A-C508-3359-93B437C95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1181" y="1627503"/>
              <a:ext cx="1657432" cy="1487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0AC964D2-0848-F903-CC97-F34409246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2126" y="2437318"/>
              <a:ext cx="1437821" cy="1437821"/>
            </a:xfrm>
            <a:prstGeom prst="rect">
              <a:avLst/>
            </a:prstGeom>
          </p:spPr>
        </p:pic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3D34109A-9AFA-93F7-885A-6E2CF0C49D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7369" y="2272333"/>
            <a:ext cx="1137069" cy="1137069"/>
          </a:xfrm>
          <a:prstGeom prst="rect">
            <a:avLst/>
          </a:prstGeom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96A15A7-EE8D-CF97-E04B-A4A6D5C0E00F}"/>
              </a:ext>
            </a:extLst>
          </p:cNvPr>
          <p:cNvSpPr/>
          <p:nvPr/>
        </p:nvSpPr>
        <p:spPr>
          <a:xfrm>
            <a:off x="3244741" y="267217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B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66EB58B-4398-89A6-F89D-784474A3CF00}"/>
              </a:ext>
            </a:extLst>
          </p:cNvPr>
          <p:cNvSpPr/>
          <p:nvPr/>
        </p:nvSpPr>
        <p:spPr>
          <a:xfrm>
            <a:off x="5141210" y="267217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C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B6E228D5-ACAD-FB41-40D5-0AA21751D22F}"/>
              </a:ext>
            </a:extLst>
          </p:cNvPr>
          <p:cNvSpPr/>
          <p:nvPr/>
        </p:nvSpPr>
        <p:spPr>
          <a:xfrm>
            <a:off x="1324573" y="269155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3D404-8BE4-CA87-7598-292F860498E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84031C-2971-370D-009B-A7C6EAD2F9D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AutoShape 2" descr="Symbol Haken OK Ja prüfen ">
            <a:extLst>
              <a:ext uri="{FF2B5EF4-FFF2-40B4-BE49-F238E27FC236}">
                <a16:creationId xmlns:a16="http://schemas.microsoft.com/office/drawing/2014/main" id="{3D77409E-5600-B761-9E50-B628DA7A50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99414" y="23427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BDFD6DD8-0820-BBDA-D44D-2B956EA880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1814" y="1572323"/>
            <a:ext cx="688516" cy="65678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2F5E0C6-3541-BEE1-A64E-15F9E510E3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84893" y="1671956"/>
            <a:ext cx="662019" cy="631504"/>
          </a:xfrm>
          <a:prstGeom prst="rect">
            <a:avLst/>
          </a:prstGeom>
        </p:spPr>
      </p:pic>
      <p:pic>
        <p:nvPicPr>
          <p:cNvPr id="24" name="Grafik 23" descr="Marke Kreuz Silhouette">
            <a:extLst>
              <a:ext uri="{FF2B5EF4-FFF2-40B4-BE49-F238E27FC236}">
                <a16:creationId xmlns:a16="http://schemas.microsoft.com/office/drawing/2014/main" id="{090F94FA-28F3-B5F0-E70C-FAAD98ECE5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92096" y="1579644"/>
            <a:ext cx="768014" cy="768014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2887742-4BA7-064A-CA6F-39F5B36B1F96}"/>
              </a:ext>
            </a:extLst>
          </p:cNvPr>
          <p:cNvSpPr txBox="1"/>
          <p:nvPr/>
        </p:nvSpPr>
        <p:spPr>
          <a:xfrm>
            <a:off x="1364159" y="4045518"/>
            <a:ext cx="63219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b="1" i="0">
                <a:latin typeface="+mn-lt"/>
                <a:cs typeface="Arial" panose="020B0604020202020204" pitchFamily="34" charset="0"/>
                <a:sym typeface="Wingdings" pitchFamily="2" charset="2"/>
              </a:rPr>
              <a:t> Deviation: </a:t>
            </a:r>
            <a:r>
              <a:rPr lang="de-DE" i="0" err="1">
                <a:latin typeface="+mn-lt"/>
                <a:cs typeface="Arial" panose="020B0604020202020204" pitchFamily="34" charset="0"/>
                <a:sym typeface="Wingdings" pitchFamily="2" charset="2"/>
              </a:rPr>
              <a:t>We</a:t>
            </a:r>
            <a:r>
              <a:rPr lang="de-DE" i="0">
                <a:latin typeface="+mn-lt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i="0" err="1">
                <a:latin typeface="+mn-lt"/>
                <a:cs typeface="Arial" panose="020B0604020202020204" pitchFamily="34" charset="0"/>
                <a:sym typeface="Wingdings" pitchFamily="2" charset="2"/>
              </a:rPr>
              <a:t>could</a:t>
            </a:r>
            <a:r>
              <a:rPr lang="de-DE" i="0">
                <a:latin typeface="+mn-lt"/>
                <a:cs typeface="Arial" panose="020B0604020202020204" pitchFamily="34" charset="0"/>
                <a:sym typeface="Wingdings" pitchFamily="2" charset="2"/>
              </a:rPr>
              <a:t> still </a:t>
            </a:r>
            <a:r>
              <a:rPr lang="de-DE" i="0" err="1">
                <a:latin typeface="+mn-lt"/>
                <a:cs typeface="Arial" panose="020B0604020202020204" pitchFamily="34" charset="0"/>
                <a:sym typeface="Wingdings" pitchFamily="2" charset="2"/>
              </a:rPr>
              <a:t>run</a:t>
            </a:r>
            <a:r>
              <a:rPr lang="de-DE" i="0">
                <a:latin typeface="+mn-lt"/>
                <a:cs typeface="Arial" panose="020B0604020202020204" pitchFamily="34" charset="0"/>
                <a:sym typeface="Wingdings" pitchFamily="2" charset="2"/>
              </a:rPr>
              <a:t> Tests </a:t>
            </a:r>
            <a:r>
              <a:rPr lang="de-DE" i="0" err="1">
                <a:latin typeface="+mn-lt"/>
                <a:cs typeface="Arial" panose="020B0604020202020204" pitchFamily="34" charset="0"/>
                <a:sym typeface="Wingdings" pitchFamily="2" charset="2"/>
              </a:rPr>
              <a:t>with</a:t>
            </a:r>
            <a:r>
              <a:rPr lang="de-DE" i="0">
                <a:latin typeface="+mn-lt"/>
                <a:cs typeface="Arial" panose="020B0604020202020204" pitchFamily="34" charset="0"/>
                <a:sym typeface="Wingdings" pitchFamily="2" charset="2"/>
              </a:rPr>
              <a:t> Emulatio</a:t>
            </a:r>
            <a:r>
              <a:rPr lang="de-DE">
                <a:latin typeface="+mn-lt"/>
                <a:cs typeface="Arial" panose="020B0604020202020204" pitchFamily="34" charset="0"/>
                <a:sym typeface="Wingdings" pitchFamily="2" charset="2"/>
              </a:rPr>
              <a:t>n (QEMU)</a:t>
            </a:r>
            <a:endParaRPr lang="de-DE" i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37F1722B-BDAC-1108-57AD-F1066D56EB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3774" y="3807515"/>
            <a:ext cx="662019" cy="63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2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ORGANISATION: HOW WE MANAGE THIS PROJECT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471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ONBOARDING WITH BOSCH.IO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7CCF49-C65A-FA1F-AE59-09984523ED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DEFINE PROJECT FRAME &amp; SELECT PROJECT MANANGEMENT TOOLSTACK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E7F0518-D574-3694-8A4F-478E8E10D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37" y="1686924"/>
            <a:ext cx="8229599" cy="3602281"/>
          </a:xfrm>
        </p:spPr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Support from </a:t>
            </a:r>
            <a:r>
              <a:rPr lang="en-US" sz="1800" i="0" u="none" strike="noStrike" dirty="0" err="1">
                <a:solidFill>
                  <a:srgbClr val="374151"/>
                </a:solidFill>
                <a:effectLst/>
                <a:latin typeface="Söhne"/>
              </a:rPr>
              <a:t>Bosch.IO</a:t>
            </a: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Clarification of Project Insights (as shown) 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</a:t>
            </a: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ommunication of Required Skills &amp; 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Technical Guidance, EPICS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Contact to Project Leda Developers (Eclipse Foundation)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Definition of our </a:t>
            </a:r>
            <a:r>
              <a:rPr lang="en-US" sz="1800" b="1" dirty="0">
                <a:solidFill>
                  <a:srgbClr val="C00000"/>
                </a:solidFill>
                <a:latin typeface="Söhne"/>
              </a:rPr>
              <a:t>Communication &amp; Project Management Tool Stack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solidFill>
                <a:srgbClr val="374151"/>
              </a:solidFill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solidFill>
                <a:srgbClr val="374151"/>
              </a:solidFill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solidFill>
                <a:srgbClr val="374151"/>
              </a:solidFill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Define </a:t>
            </a:r>
            <a:r>
              <a:rPr lang="en-US" sz="1800" b="1" dirty="0">
                <a:solidFill>
                  <a:srgbClr val="C00000"/>
                </a:solidFill>
                <a:latin typeface="Söhne"/>
              </a:rPr>
              <a:t>SCRUM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 as Framework &amp; adapt it to our needs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890588" lvl="2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en-US" sz="18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en-US" sz="1200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en-US" sz="12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en-US" sz="1200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en-US" altLang="de-DE" sz="1400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46077B3-0BEE-5275-68C5-CB013F449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369" y="3597537"/>
            <a:ext cx="2078529" cy="39279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48EDF2F-0A76-2D67-220B-87F62C9EA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059" y="3469422"/>
            <a:ext cx="2419004" cy="632585"/>
          </a:xfrm>
          <a:prstGeom prst="rect">
            <a:avLst/>
          </a:prstGeom>
        </p:spPr>
      </p:pic>
      <p:pic>
        <p:nvPicPr>
          <p:cNvPr id="17" name="Grafik 16" descr="Ein Bild, das Screenshot, Grafiken, Symbol, Schrift enthält.&#10;&#10;Automatisch generierte Beschreibung">
            <a:extLst>
              <a:ext uri="{FF2B5EF4-FFF2-40B4-BE49-F238E27FC236}">
                <a16:creationId xmlns:a16="http://schemas.microsoft.com/office/drawing/2014/main" id="{EA83ADEB-F61F-48F0-2326-54887AE1A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2203" y="2746120"/>
            <a:ext cx="2192482" cy="2192482"/>
          </a:xfrm>
          <a:prstGeom prst="rect">
            <a:avLst/>
          </a:prstGeom>
        </p:spPr>
      </p:pic>
      <p:pic>
        <p:nvPicPr>
          <p:cNvPr id="19" name="Grafik 1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1DDCA1B2-2C70-CE15-2770-878CCE4FB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6829" y="3466241"/>
            <a:ext cx="1284742" cy="72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9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PROJECT MANAGEMENT VIA SCRUM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Rechteck: abgerundete Ecken 27">
            <a:extLst>
              <a:ext uri="{FF2B5EF4-FFF2-40B4-BE49-F238E27FC236}">
                <a16:creationId xmlns:a16="http://schemas.microsoft.com/office/drawing/2014/main" id="{33AED4C3-2AE1-6464-85EE-0910A027F5DB}"/>
              </a:ext>
            </a:extLst>
          </p:cNvPr>
          <p:cNvSpPr/>
          <p:nvPr/>
        </p:nvSpPr>
        <p:spPr>
          <a:xfrm>
            <a:off x="940912" y="1375927"/>
            <a:ext cx="2129841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3 </a:t>
            </a:r>
            <a:r>
              <a:rPr lang="en-US" sz="1300" b="1" noProof="1"/>
              <a:t>Roles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PO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Dev Team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Scrum Master</a:t>
            </a:r>
          </a:p>
        </p:txBody>
      </p:sp>
      <p:sp>
        <p:nvSpPr>
          <p:cNvPr id="14" name="Rechteck: abgerundete Ecken 28">
            <a:extLst>
              <a:ext uri="{FF2B5EF4-FFF2-40B4-BE49-F238E27FC236}">
                <a16:creationId xmlns:a16="http://schemas.microsoft.com/office/drawing/2014/main" id="{0EFD5C5A-6290-EC91-68DC-83AB26034AF2}"/>
              </a:ext>
            </a:extLst>
          </p:cNvPr>
          <p:cNvSpPr/>
          <p:nvPr/>
        </p:nvSpPr>
        <p:spPr>
          <a:xfrm>
            <a:off x="3171341" y="1377463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3 Artifacts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Increment</a:t>
            </a:r>
          </a:p>
        </p:txBody>
      </p:sp>
      <p:sp>
        <p:nvSpPr>
          <p:cNvPr id="40" name="Rechteck: abgerundete Ecken 28">
            <a:extLst>
              <a:ext uri="{FF2B5EF4-FFF2-40B4-BE49-F238E27FC236}">
                <a16:creationId xmlns:a16="http://schemas.microsoft.com/office/drawing/2014/main" id="{E9D27E1C-744B-41D3-2F14-065EFCBEBCEF}"/>
              </a:ext>
            </a:extLst>
          </p:cNvPr>
          <p:cNvSpPr/>
          <p:nvPr/>
        </p:nvSpPr>
        <p:spPr>
          <a:xfrm>
            <a:off x="5163991" y="1371081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5 Events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Planning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Daily Scrum</a:t>
            </a:r>
          </a:p>
        </p:txBody>
      </p:sp>
      <p:sp>
        <p:nvSpPr>
          <p:cNvPr id="41" name="Rechteck: abgerundete Ecken 28">
            <a:extLst>
              <a:ext uri="{FF2B5EF4-FFF2-40B4-BE49-F238E27FC236}">
                <a16:creationId xmlns:a16="http://schemas.microsoft.com/office/drawing/2014/main" id="{338FA345-3DD4-95A5-A3E5-ADF6A3A11128}"/>
              </a:ext>
            </a:extLst>
          </p:cNvPr>
          <p:cNvSpPr/>
          <p:nvPr/>
        </p:nvSpPr>
        <p:spPr>
          <a:xfrm>
            <a:off x="6806032" y="1371081"/>
            <a:ext cx="1728368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endParaRPr lang="en-US" sz="1300" b="1" dirty="0"/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Review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Retro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51145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40" grpId="0" animBg="1"/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SCRUM „LITE“ – OUR ADAPTION &amp; ROLE DISTRIBUTION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Rechteck: abgerundete Ecken 27">
            <a:extLst>
              <a:ext uri="{FF2B5EF4-FFF2-40B4-BE49-F238E27FC236}">
                <a16:creationId xmlns:a16="http://schemas.microsoft.com/office/drawing/2014/main" id="{33AED4C3-2AE1-6464-85EE-0910A027F5DB}"/>
              </a:ext>
            </a:extLst>
          </p:cNvPr>
          <p:cNvSpPr/>
          <p:nvPr/>
        </p:nvSpPr>
        <p:spPr>
          <a:xfrm>
            <a:off x="940912" y="1375927"/>
            <a:ext cx="2129842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>
                <a:solidFill>
                  <a:srgbClr val="C00000"/>
                </a:solidFill>
              </a:rPr>
              <a:t>3 </a:t>
            </a:r>
            <a:r>
              <a:rPr lang="en-US" sz="1300" b="1" noProof="1">
                <a:solidFill>
                  <a:srgbClr val="C00000"/>
                </a:solidFill>
              </a:rPr>
              <a:t>Roles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PO (Dr. </a:t>
            </a:r>
            <a:r>
              <a:rPr lang="en-US" sz="1300" dirty="0" err="1"/>
              <a:t>Kristan</a:t>
            </a:r>
            <a:r>
              <a:rPr lang="en-US" sz="1300" dirty="0"/>
              <a:t>)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C00000"/>
                </a:solidFill>
              </a:rPr>
              <a:t>Dev Team (all four)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Scrum Master (M. </a:t>
            </a:r>
            <a:r>
              <a:rPr lang="en-US" sz="1300" dirty="0" err="1"/>
              <a:t>Nerlich</a:t>
            </a:r>
            <a:r>
              <a:rPr lang="en-US" sz="1300" dirty="0"/>
              <a:t>) </a:t>
            </a:r>
          </a:p>
        </p:txBody>
      </p:sp>
      <p:sp>
        <p:nvSpPr>
          <p:cNvPr id="14" name="Rechteck: abgerundete Ecken 28">
            <a:extLst>
              <a:ext uri="{FF2B5EF4-FFF2-40B4-BE49-F238E27FC236}">
                <a16:creationId xmlns:a16="http://schemas.microsoft.com/office/drawing/2014/main" id="{0EFD5C5A-6290-EC91-68DC-83AB26034AF2}"/>
              </a:ext>
            </a:extLst>
          </p:cNvPr>
          <p:cNvSpPr/>
          <p:nvPr/>
        </p:nvSpPr>
        <p:spPr>
          <a:xfrm>
            <a:off x="3171341" y="1377463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3 Artifacts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Increment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5BBD0AC-92A8-2034-6CD1-3D27FCD5C2ED}"/>
              </a:ext>
            </a:extLst>
          </p:cNvPr>
          <p:cNvSpPr/>
          <p:nvPr/>
        </p:nvSpPr>
        <p:spPr>
          <a:xfrm>
            <a:off x="4245497" y="4064056"/>
            <a:ext cx="1231467" cy="271172"/>
          </a:xfrm>
          <a:prstGeom prst="rect">
            <a:avLst/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7" name="Pfeil nach rechts 24">
            <a:extLst>
              <a:ext uri="{FF2B5EF4-FFF2-40B4-BE49-F238E27FC236}">
                <a16:creationId xmlns:a16="http://schemas.microsoft.com/office/drawing/2014/main" id="{BE4F59B7-0850-3B66-CB77-94638AD8DE5E}"/>
              </a:ext>
            </a:extLst>
          </p:cNvPr>
          <p:cNvSpPr/>
          <p:nvPr/>
        </p:nvSpPr>
        <p:spPr>
          <a:xfrm>
            <a:off x="6108720" y="3906703"/>
            <a:ext cx="834374" cy="483611"/>
          </a:xfrm>
          <a:prstGeom prst="rightArrow">
            <a:avLst/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Gebogener Pfeil 22">
            <a:extLst>
              <a:ext uri="{FF2B5EF4-FFF2-40B4-BE49-F238E27FC236}">
                <a16:creationId xmlns:a16="http://schemas.microsoft.com/office/drawing/2014/main" id="{650E920E-B3EB-5F34-BDF6-BB5720341AA3}"/>
              </a:ext>
            </a:extLst>
          </p:cNvPr>
          <p:cNvSpPr/>
          <p:nvPr/>
        </p:nvSpPr>
        <p:spPr>
          <a:xfrm rot="17767563" flipH="1">
            <a:off x="4741576" y="2701092"/>
            <a:ext cx="1701112" cy="186975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27262"/>
              <a:gd name="adj5" fmla="val 12500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9A33F8E-6994-87B4-B0FE-D8E22784423A}"/>
              </a:ext>
            </a:extLst>
          </p:cNvPr>
          <p:cNvSpPr txBox="1"/>
          <p:nvPr/>
        </p:nvSpPr>
        <p:spPr>
          <a:xfrm>
            <a:off x="458631" y="3154154"/>
            <a:ext cx="136447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/>
              <a:t>Sprint Backlog</a:t>
            </a:r>
          </a:p>
        </p:txBody>
      </p:sp>
      <p:sp>
        <p:nvSpPr>
          <p:cNvPr id="21" name="Würfel 20">
            <a:extLst>
              <a:ext uri="{FF2B5EF4-FFF2-40B4-BE49-F238E27FC236}">
                <a16:creationId xmlns:a16="http://schemas.microsoft.com/office/drawing/2014/main" id="{C00350E7-FDDE-F001-C69B-13A93574A081}"/>
              </a:ext>
            </a:extLst>
          </p:cNvPr>
          <p:cNvSpPr/>
          <p:nvPr/>
        </p:nvSpPr>
        <p:spPr>
          <a:xfrm>
            <a:off x="7026788" y="3897697"/>
            <a:ext cx="579287" cy="456047"/>
          </a:xfrm>
          <a:prstGeom prst="cub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2" name="Würfel 21">
            <a:extLst>
              <a:ext uri="{FF2B5EF4-FFF2-40B4-BE49-F238E27FC236}">
                <a16:creationId xmlns:a16="http://schemas.microsoft.com/office/drawing/2014/main" id="{4FC2463C-C9EB-9D10-8659-05D001EA4F16}"/>
              </a:ext>
            </a:extLst>
          </p:cNvPr>
          <p:cNvSpPr/>
          <p:nvPr/>
        </p:nvSpPr>
        <p:spPr>
          <a:xfrm>
            <a:off x="3577479" y="4060520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3" name="Pfeil nach rechts 40">
            <a:extLst>
              <a:ext uri="{FF2B5EF4-FFF2-40B4-BE49-F238E27FC236}">
                <a16:creationId xmlns:a16="http://schemas.microsoft.com/office/drawing/2014/main" id="{68407A34-02D8-7947-8229-FCC029FCA878}"/>
              </a:ext>
            </a:extLst>
          </p:cNvPr>
          <p:cNvSpPr/>
          <p:nvPr/>
        </p:nvSpPr>
        <p:spPr>
          <a:xfrm>
            <a:off x="2500393" y="3089087"/>
            <a:ext cx="795727" cy="483611"/>
          </a:xfrm>
          <a:prstGeom prst="rightArrow">
            <a:avLst/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4" name="Würfel 23">
            <a:extLst>
              <a:ext uri="{FF2B5EF4-FFF2-40B4-BE49-F238E27FC236}">
                <a16:creationId xmlns:a16="http://schemas.microsoft.com/office/drawing/2014/main" id="{6456DA53-260F-4D0E-DAFF-4553EE77C517}"/>
              </a:ext>
            </a:extLst>
          </p:cNvPr>
          <p:cNvSpPr/>
          <p:nvPr/>
        </p:nvSpPr>
        <p:spPr>
          <a:xfrm>
            <a:off x="1198607" y="4057927"/>
            <a:ext cx="683720" cy="399504"/>
          </a:xfrm>
          <a:prstGeom prst="cube">
            <a:avLst/>
          </a:prstGeom>
          <a:solidFill>
            <a:srgbClr val="79B2D4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5" name="Würfel 24">
            <a:extLst>
              <a:ext uri="{FF2B5EF4-FFF2-40B4-BE49-F238E27FC236}">
                <a16:creationId xmlns:a16="http://schemas.microsoft.com/office/drawing/2014/main" id="{F4804AC8-19D2-606E-82F5-3E8C09D0007C}"/>
              </a:ext>
            </a:extLst>
          </p:cNvPr>
          <p:cNvSpPr/>
          <p:nvPr/>
        </p:nvSpPr>
        <p:spPr>
          <a:xfrm>
            <a:off x="1336152" y="3754636"/>
            <a:ext cx="683720" cy="399504"/>
          </a:xfrm>
          <a:prstGeom prst="cube">
            <a:avLst/>
          </a:prstGeom>
          <a:solidFill>
            <a:srgbClr val="79B2D4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6" name="Würfel 25">
            <a:extLst>
              <a:ext uri="{FF2B5EF4-FFF2-40B4-BE49-F238E27FC236}">
                <a16:creationId xmlns:a16="http://schemas.microsoft.com/office/drawing/2014/main" id="{8390B608-210A-0F8B-4C27-8C8F68079738}"/>
              </a:ext>
            </a:extLst>
          </p:cNvPr>
          <p:cNvSpPr/>
          <p:nvPr/>
        </p:nvSpPr>
        <p:spPr>
          <a:xfrm>
            <a:off x="1207247" y="3453217"/>
            <a:ext cx="683720" cy="399504"/>
          </a:xfrm>
          <a:prstGeom prst="cube">
            <a:avLst/>
          </a:prstGeom>
          <a:solidFill>
            <a:srgbClr val="79B2D4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01A67684-99AC-DB91-31D3-EEE191678E19}"/>
              </a:ext>
            </a:extLst>
          </p:cNvPr>
          <p:cNvSpPr/>
          <p:nvPr/>
        </p:nvSpPr>
        <p:spPr>
          <a:xfrm>
            <a:off x="1598341" y="3147478"/>
            <a:ext cx="683720" cy="399504"/>
          </a:xfrm>
          <a:prstGeom prst="cube">
            <a:avLst/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8" name="Würfel 27">
            <a:extLst>
              <a:ext uri="{FF2B5EF4-FFF2-40B4-BE49-F238E27FC236}">
                <a16:creationId xmlns:a16="http://schemas.microsoft.com/office/drawing/2014/main" id="{C111CD5E-3C8C-E76C-405B-78E3265E900C}"/>
              </a:ext>
            </a:extLst>
          </p:cNvPr>
          <p:cNvSpPr/>
          <p:nvPr/>
        </p:nvSpPr>
        <p:spPr>
          <a:xfrm>
            <a:off x="3577479" y="3975538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987276CF-D6E1-AC21-E976-11BACA52237C}"/>
              </a:ext>
            </a:extLst>
          </p:cNvPr>
          <p:cNvSpPr/>
          <p:nvPr/>
        </p:nvSpPr>
        <p:spPr>
          <a:xfrm>
            <a:off x="3564863" y="3899921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0" name="Würfel 29">
            <a:extLst>
              <a:ext uri="{FF2B5EF4-FFF2-40B4-BE49-F238E27FC236}">
                <a16:creationId xmlns:a16="http://schemas.microsoft.com/office/drawing/2014/main" id="{1FF53037-ABBB-DEBF-8AC3-DEF853054064}"/>
              </a:ext>
            </a:extLst>
          </p:cNvPr>
          <p:cNvSpPr/>
          <p:nvPr/>
        </p:nvSpPr>
        <p:spPr>
          <a:xfrm>
            <a:off x="3552247" y="3817919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A8640B2A-9438-3E52-FADA-80879AC5E05C}"/>
              </a:ext>
            </a:extLst>
          </p:cNvPr>
          <p:cNvSpPr/>
          <p:nvPr/>
        </p:nvSpPr>
        <p:spPr>
          <a:xfrm>
            <a:off x="3552247" y="3730913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14CEB4A-5675-C1DC-59AA-45C6867FD9FE}"/>
              </a:ext>
            </a:extLst>
          </p:cNvPr>
          <p:cNvSpPr txBox="1"/>
          <p:nvPr/>
        </p:nvSpPr>
        <p:spPr>
          <a:xfrm>
            <a:off x="2506885" y="3817659"/>
            <a:ext cx="7661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/>
              <a:t>Product </a:t>
            </a:r>
            <a:br>
              <a:rPr lang="en-US" sz="1300" b="1" dirty="0"/>
            </a:br>
            <a:r>
              <a:rPr lang="en-US" sz="1300" b="1" dirty="0"/>
              <a:t>Backlog</a:t>
            </a:r>
          </a:p>
        </p:txBody>
      </p:sp>
      <p:sp>
        <p:nvSpPr>
          <p:cNvPr id="33" name="Geschweifte Klammer rechts 32">
            <a:extLst>
              <a:ext uri="{FF2B5EF4-FFF2-40B4-BE49-F238E27FC236}">
                <a16:creationId xmlns:a16="http://schemas.microsoft.com/office/drawing/2014/main" id="{59C1C396-9546-640A-08E3-EEE0A0861E31}"/>
              </a:ext>
            </a:extLst>
          </p:cNvPr>
          <p:cNvSpPr/>
          <p:nvPr/>
        </p:nvSpPr>
        <p:spPr>
          <a:xfrm>
            <a:off x="2168963" y="3630464"/>
            <a:ext cx="299238" cy="860575"/>
          </a:xfrm>
          <a:prstGeom prst="rightBrace">
            <a:avLst>
              <a:gd name="adj1" fmla="val 13571"/>
              <a:gd name="adj2" fmla="val 4926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865ABB6-D45F-9F46-EAEC-4826E9962530}"/>
              </a:ext>
            </a:extLst>
          </p:cNvPr>
          <p:cNvSpPr txBox="1"/>
          <p:nvPr/>
        </p:nvSpPr>
        <p:spPr>
          <a:xfrm>
            <a:off x="3317038" y="316886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/>
              <a:t>Activities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9D6CD8E-75CF-DF86-40DF-30C8D8C61C95}"/>
              </a:ext>
            </a:extLst>
          </p:cNvPr>
          <p:cNvSpPr txBox="1"/>
          <p:nvPr/>
        </p:nvSpPr>
        <p:spPr>
          <a:xfrm>
            <a:off x="5206151" y="3311088"/>
            <a:ext cx="751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Sprint</a:t>
            </a:r>
            <a:br>
              <a:rPr lang="en-US" sz="1400" dirty="0"/>
            </a:br>
            <a:r>
              <a:rPr lang="en-US" sz="1400" dirty="0"/>
              <a:t>14 Days</a:t>
            </a:r>
          </a:p>
        </p:txBody>
      </p:sp>
      <p:sp>
        <p:nvSpPr>
          <p:cNvPr id="40" name="Rechteck: abgerundete Ecken 28">
            <a:extLst>
              <a:ext uri="{FF2B5EF4-FFF2-40B4-BE49-F238E27FC236}">
                <a16:creationId xmlns:a16="http://schemas.microsoft.com/office/drawing/2014/main" id="{E9D27E1C-744B-41D3-2F14-065EFCBEBCEF}"/>
              </a:ext>
            </a:extLst>
          </p:cNvPr>
          <p:cNvSpPr/>
          <p:nvPr/>
        </p:nvSpPr>
        <p:spPr>
          <a:xfrm>
            <a:off x="5163991" y="1371081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>
                <a:solidFill>
                  <a:srgbClr val="C00000"/>
                </a:solidFill>
              </a:rPr>
              <a:t>5 Regular Events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Planning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strike="sngStrike" dirty="0">
                <a:solidFill>
                  <a:srgbClr val="C00000"/>
                </a:solidFill>
              </a:rPr>
              <a:t>Daily Scrum</a:t>
            </a:r>
          </a:p>
        </p:txBody>
      </p:sp>
      <p:sp>
        <p:nvSpPr>
          <p:cNvPr id="41" name="Rechteck: abgerundete Ecken 28">
            <a:extLst>
              <a:ext uri="{FF2B5EF4-FFF2-40B4-BE49-F238E27FC236}">
                <a16:creationId xmlns:a16="http://schemas.microsoft.com/office/drawing/2014/main" id="{338FA345-3DD4-95A5-A3E5-ADF6A3A11128}"/>
              </a:ext>
            </a:extLst>
          </p:cNvPr>
          <p:cNvSpPr/>
          <p:nvPr/>
        </p:nvSpPr>
        <p:spPr>
          <a:xfrm>
            <a:off x="6806032" y="1371081"/>
            <a:ext cx="1738352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Review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strike="sngStrike" dirty="0">
                <a:solidFill>
                  <a:srgbClr val="C00000"/>
                </a:solidFill>
              </a:rPr>
              <a:t>Sprint Retro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0070C0"/>
                </a:solidFill>
              </a:rPr>
              <a:t>Preparation Sessions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0070C0"/>
                </a:solidFill>
              </a:rPr>
              <a:t>Dev Presentations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B1C996C-71FB-3CD9-C2B0-149DD594748B}"/>
              </a:ext>
            </a:extLst>
          </p:cNvPr>
          <p:cNvSpPr txBox="1"/>
          <p:nvPr/>
        </p:nvSpPr>
        <p:spPr>
          <a:xfrm>
            <a:off x="7648177" y="3906703"/>
            <a:ext cx="8962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/>
              <a:t>Shippable</a:t>
            </a:r>
          </a:p>
          <a:p>
            <a:r>
              <a:rPr lang="en-US" sz="1300" b="1" dirty="0"/>
              <a:t>Increment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16837B7-A305-62DB-CE7A-DA60F4CE1F41}"/>
              </a:ext>
            </a:extLst>
          </p:cNvPr>
          <p:cNvSpPr txBox="1"/>
          <p:nvPr/>
        </p:nvSpPr>
        <p:spPr>
          <a:xfrm>
            <a:off x="5168413" y="4406296"/>
            <a:ext cx="68550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/>
              <a:t>Review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B161A4B-CC11-D5CF-715F-2F3D07D6325D}"/>
              </a:ext>
            </a:extLst>
          </p:cNvPr>
          <p:cNvSpPr txBox="1"/>
          <p:nvPr/>
        </p:nvSpPr>
        <p:spPr>
          <a:xfrm>
            <a:off x="4177266" y="3854488"/>
            <a:ext cx="937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Preparation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C8C8E0-7803-953B-6EAD-984D82226EDA}"/>
              </a:ext>
            </a:extLst>
          </p:cNvPr>
          <p:cNvSpPr txBox="1"/>
          <p:nvPr/>
        </p:nvSpPr>
        <p:spPr>
          <a:xfrm>
            <a:off x="6418482" y="3572698"/>
            <a:ext cx="14372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/>
              <a:t>Dev Presentations</a:t>
            </a:r>
          </a:p>
        </p:txBody>
      </p:sp>
    </p:spTree>
    <p:extLst>
      <p:ext uri="{BB962C8B-B14F-4D97-AF65-F5344CB8AC3E}">
        <p14:creationId xmlns:p14="http://schemas.microsoft.com/office/powerpoint/2010/main" val="413871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 animBg="1"/>
      <p:bldP spid="34" grpId="0"/>
      <p:bldP spid="35" grpId="0"/>
      <p:bldP spid="42" grpId="0"/>
      <p:bldP spid="43" grpId="0"/>
      <p:bldP spid="4" grpId="0"/>
      <p:bldP spid="5" grpId="0"/>
      <p:bldP spid="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MANAGE SCRUM WITH GITHUB ISSUES BOARD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AEB494-2292-93F4-F388-E399D384B137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2313AB7-7355-5F27-34EF-6BBCDFD8C4F6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4" name="Grafik 23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C3CE1F56-A72A-2682-5CA5-25FEE9CE2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5" y="1109334"/>
            <a:ext cx="9005370" cy="3585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Grafik 3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6B8C344-84A5-E3F2-A12F-2DBA0C7D7C6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7200" y="3861007"/>
            <a:ext cx="1286401" cy="7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15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DEVELOPMENT WORKFLOW, ENVIRONMENT &amp; TYPICAL ISSUES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3DFC90F-0AC0-17DD-5996-5D0C1C6DF299}"/>
              </a:ext>
            </a:extLst>
          </p:cNvPr>
          <p:cNvSpPr txBox="1"/>
          <p:nvPr/>
        </p:nvSpPr>
        <p:spPr>
          <a:xfrm flipH="1">
            <a:off x="1187220" y="4904509"/>
            <a:ext cx="4914322" cy="12642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398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EAE7C7E-CA68-E9C1-ED6C-F080B6A49688}"/>
              </a:ext>
            </a:extLst>
          </p:cNvPr>
          <p:cNvSpPr/>
          <p:nvPr/>
        </p:nvSpPr>
        <p:spPr>
          <a:xfrm>
            <a:off x="3933859" y="1217272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pic>
        <p:nvPicPr>
          <p:cNvPr id="3" name="Grafik 2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591BF524-17A0-32FD-42D3-E374F9BE3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3" y="426483"/>
            <a:ext cx="7772400" cy="3997928"/>
          </a:xfrm>
          <a:prstGeom prst="rect">
            <a:avLst/>
          </a:prstGeom>
        </p:spPr>
      </p:pic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B9746A8-C0B9-225C-4E97-9B3BF2B82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21" y="1348636"/>
            <a:ext cx="2934086" cy="23077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Grafik 9" descr="Ein Bild, das Text, Schrift, Screenshot, Algebra enthält.&#10;&#10;Automatisch generierte Beschreibung">
            <a:extLst>
              <a:ext uri="{FF2B5EF4-FFF2-40B4-BE49-F238E27FC236}">
                <a16:creationId xmlns:a16="http://schemas.microsoft.com/office/drawing/2014/main" id="{232AE6F1-EEDD-8A12-BF16-47EF5A8DE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38" y="1330774"/>
            <a:ext cx="4680638" cy="182526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906C895-66BB-17F2-C15E-6557A7E5C2AE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782DC6E-5E1E-736D-F3EA-6397D01C521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fik 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ECC740EF-5933-F3BE-224E-8C1CA8F4B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162" y="3749246"/>
            <a:ext cx="1286401" cy="7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3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PROJECT OUTLINE – 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SETUP, GOALS &amp; OUTCOME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Bosch.IO</a:t>
            </a:r>
          </a:p>
        </p:txBody>
      </p:sp>
    </p:spTree>
    <p:extLst>
      <p:ext uri="{BB962C8B-B14F-4D97-AF65-F5344CB8AC3E}">
        <p14:creationId xmlns:p14="http://schemas.microsoft.com/office/powerpoint/2010/main" val="3021505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OUR IDEAL DEVELOPMENT WORKFLOW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EAE7C7E-CA68-E9C1-ED6C-F080B6A49688}"/>
              </a:ext>
            </a:extLst>
          </p:cNvPr>
          <p:cNvSpPr/>
          <p:nvPr/>
        </p:nvSpPr>
        <p:spPr>
          <a:xfrm>
            <a:off x="1060983" y="1377273"/>
            <a:ext cx="1070033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Write Ticket (BOARD)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8356F1B6-4D68-B195-8F40-8D94CC951362}"/>
              </a:ext>
            </a:extLst>
          </p:cNvPr>
          <p:cNvCxnSpPr/>
          <p:nvPr/>
        </p:nvCxnSpPr>
        <p:spPr>
          <a:xfrm>
            <a:off x="457200" y="2157984"/>
            <a:ext cx="8234363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D509ADBC-FF57-2972-5D78-B8F385CB9560}"/>
              </a:ext>
            </a:extLst>
          </p:cNvPr>
          <p:cNvCxnSpPr/>
          <p:nvPr/>
        </p:nvCxnSpPr>
        <p:spPr>
          <a:xfrm>
            <a:off x="457200" y="3649065"/>
            <a:ext cx="8234363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6B3A5FAB-EB92-1406-F7F9-B4877BBE1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294" y="2654111"/>
            <a:ext cx="468611" cy="46861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EBFF6D4-D6E2-5F0E-D45C-E475D6E36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438" y="1382204"/>
            <a:ext cx="457200" cy="457200"/>
          </a:xfrm>
          <a:prstGeom prst="rect">
            <a:avLst/>
          </a:prstGeom>
        </p:spPr>
      </p:pic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D8A23C15-A2AC-62CD-1F0F-8D2A6776212B}"/>
              </a:ext>
            </a:extLst>
          </p:cNvPr>
          <p:cNvSpPr/>
          <p:nvPr/>
        </p:nvSpPr>
        <p:spPr>
          <a:xfrm>
            <a:off x="1211537" y="2607282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i="1" dirty="0" err="1">
                <a:solidFill>
                  <a:schemeClr val="tx1"/>
                </a:solidFill>
              </a:rPr>
              <a:t>Sight</a:t>
            </a:r>
            <a:r>
              <a:rPr lang="de-DE" sz="1200" b="1" i="1" dirty="0">
                <a:solidFill>
                  <a:schemeClr val="tx1"/>
                </a:solidFill>
              </a:rPr>
              <a:t> Ticket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7B022669-4AEA-930B-EB0C-893282C93192}"/>
              </a:ext>
            </a:extLst>
          </p:cNvPr>
          <p:cNvSpPr/>
          <p:nvPr/>
        </p:nvSpPr>
        <p:spPr>
          <a:xfrm>
            <a:off x="2402650" y="2608196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Implement &amp; Test Feature</a:t>
            </a: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514F1D29-71A8-3546-C8C9-56180868DE0C}"/>
              </a:ext>
            </a:extLst>
          </p:cNvPr>
          <p:cNvCxnSpPr>
            <a:cxnSpLocks/>
            <a:stCxn id="12" idx="2"/>
            <a:endCxn id="25" idx="0"/>
          </p:cNvCxnSpPr>
          <p:nvPr/>
        </p:nvCxnSpPr>
        <p:spPr>
          <a:xfrm>
            <a:off x="1596000" y="1967875"/>
            <a:ext cx="120587" cy="63940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41C86A1-B4CB-93AB-0AF4-2B0EB086901C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221637" y="2902583"/>
            <a:ext cx="181013" cy="914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0AA46664-BA0B-31AA-BC08-9068BE3D183E}"/>
              </a:ext>
            </a:extLst>
          </p:cNvPr>
          <p:cNvSpPr/>
          <p:nvPr/>
        </p:nvSpPr>
        <p:spPr>
          <a:xfrm>
            <a:off x="3563478" y="261068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Commit &amp; push</a:t>
            </a:r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DB0E18E7-6DF8-E6B1-163C-16FC226BC100}"/>
              </a:ext>
            </a:extLst>
          </p:cNvPr>
          <p:cNvCxnSpPr>
            <a:cxnSpLocks/>
            <a:stCxn id="26" idx="3"/>
            <a:endCxn id="33" idx="1"/>
          </p:cNvCxnSpPr>
          <p:nvPr/>
        </p:nvCxnSpPr>
        <p:spPr>
          <a:xfrm>
            <a:off x="3412750" y="2903497"/>
            <a:ext cx="150728" cy="248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2" name="Grafik 41">
            <a:extLst>
              <a:ext uri="{FF2B5EF4-FFF2-40B4-BE49-F238E27FC236}">
                <a16:creationId xmlns:a16="http://schemas.microsoft.com/office/drawing/2014/main" id="{3381A43A-CAC1-32D0-C5E1-D5E447A4F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293" y="4010845"/>
            <a:ext cx="468611" cy="468611"/>
          </a:xfrm>
          <a:prstGeom prst="rect">
            <a:avLst/>
          </a:prstGeom>
        </p:spPr>
      </p:pic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40754225-1DC7-411B-61DF-3DC9D6C91862}"/>
              </a:ext>
            </a:extLst>
          </p:cNvPr>
          <p:cNvSpPr/>
          <p:nvPr/>
        </p:nvSpPr>
        <p:spPr>
          <a:xfrm>
            <a:off x="4746781" y="2607282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Trigger</a:t>
            </a:r>
          </a:p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GitHub-</a:t>
            </a:r>
            <a:br>
              <a:rPr lang="de-DE" sz="1100" b="1" i="1" dirty="0">
                <a:solidFill>
                  <a:schemeClr val="tx1"/>
                </a:solidFill>
              </a:rPr>
            </a:br>
            <a:r>
              <a:rPr lang="de-DE" sz="1100" b="1" i="1" dirty="0">
                <a:solidFill>
                  <a:schemeClr val="tx1"/>
                </a:solidFill>
              </a:rPr>
              <a:t>Actions</a:t>
            </a:r>
          </a:p>
        </p:txBody>
      </p:sp>
      <p:sp>
        <p:nvSpPr>
          <p:cNvPr id="59" name="Abgerundetes Rechteck 58">
            <a:extLst>
              <a:ext uri="{FF2B5EF4-FFF2-40B4-BE49-F238E27FC236}">
                <a16:creationId xmlns:a16="http://schemas.microsoft.com/office/drawing/2014/main" id="{761A8765-3EFF-DDE9-CBBF-80A9A3C8994A}"/>
              </a:ext>
            </a:extLst>
          </p:cNvPr>
          <p:cNvSpPr/>
          <p:nvPr/>
        </p:nvSpPr>
        <p:spPr>
          <a:xfrm>
            <a:off x="5930084" y="260576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Open PR</a:t>
            </a:r>
          </a:p>
        </p:txBody>
      </p:sp>
      <p:cxnSp>
        <p:nvCxnSpPr>
          <p:cNvPr id="21507" name="Gerade Verbindung 21506">
            <a:extLst>
              <a:ext uri="{FF2B5EF4-FFF2-40B4-BE49-F238E27FC236}">
                <a16:creationId xmlns:a16="http://schemas.microsoft.com/office/drawing/2014/main" id="{ABBB8197-89CB-1340-C5D1-44AA7A7673D2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4573578" y="2902583"/>
            <a:ext cx="173203" cy="340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510" name="Gerade Verbindung 21509">
            <a:extLst>
              <a:ext uri="{FF2B5EF4-FFF2-40B4-BE49-F238E27FC236}">
                <a16:creationId xmlns:a16="http://schemas.microsoft.com/office/drawing/2014/main" id="{9C99ED06-D450-702E-BBCB-55EC0108F442}"/>
              </a:ext>
            </a:extLst>
          </p:cNvPr>
          <p:cNvCxnSpPr>
            <a:cxnSpLocks/>
            <a:stCxn id="43" idx="3"/>
            <a:endCxn id="59" idx="1"/>
          </p:cNvCxnSpPr>
          <p:nvPr/>
        </p:nvCxnSpPr>
        <p:spPr>
          <a:xfrm flipV="1">
            <a:off x="5756881" y="2901065"/>
            <a:ext cx="173203" cy="151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515" name="Abgerundetes Rechteck 21514">
            <a:extLst>
              <a:ext uri="{FF2B5EF4-FFF2-40B4-BE49-F238E27FC236}">
                <a16:creationId xmlns:a16="http://schemas.microsoft.com/office/drawing/2014/main" id="{F9A0034C-89F4-4D04-1984-3FE78DE21DFC}"/>
              </a:ext>
            </a:extLst>
          </p:cNvPr>
          <p:cNvSpPr/>
          <p:nvPr/>
        </p:nvSpPr>
        <p:spPr>
          <a:xfrm>
            <a:off x="6316570" y="380154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Review PR</a:t>
            </a:r>
          </a:p>
        </p:txBody>
      </p:sp>
      <p:sp>
        <p:nvSpPr>
          <p:cNvPr id="21516" name="Abgerundetes Rechteck 21515">
            <a:extLst>
              <a:ext uri="{FF2B5EF4-FFF2-40B4-BE49-F238E27FC236}">
                <a16:creationId xmlns:a16="http://schemas.microsoft.com/office/drawing/2014/main" id="{E80FF8C6-18F1-1932-0C5E-D12C26A37A7B}"/>
              </a:ext>
            </a:extLst>
          </p:cNvPr>
          <p:cNvSpPr/>
          <p:nvPr/>
        </p:nvSpPr>
        <p:spPr>
          <a:xfrm>
            <a:off x="7558935" y="3804570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Merge</a:t>
            </a:r>
            <a:r>
              <a:rPr lang="de-DE" sz="1100" b="1" i="1" dirty="0">
                <a:solidFill>
                  <a:schemeClr val="tx1"/>
                </a:solidFill>
              </a:rPr>
              <a:t> PR</a:t>
            </a:r>
          </a:p>
        </p:txBody>
      </p:sp>
      <p:cxnSp>
        <p:nvCxnSpPr>
          <p:cNvPr id="21517" name="Gerade Verbindung 21516">
            <a:extLst>
              <a:ext uri="{FF2B5EF4-FFF2-40B4-BE49-F238E27FC236}">
                <a16:creationId xmlns:a16="http://schemas.microsoft.com/office/drawing/2014/main" id="{8B2C8D87-2B7F-D7F9-E42E-F97AEB2AA5BE}"/>
              </a:ext>
            </a:extLst>
          </p:cNvPr>
          <p:cNvCxnSpPr>
            <a:cxnSpLocks/>
            <a:stCxn id="59" idx="2"/>
            <a:endCxn id="21515" idx="0"/>
          </p:cNvCxnSpPr>
          <p:nvPr/>
        </p:nvCxnSpPr>
        <p:spPr>
          <a:xfrm>
            <a:off x="6435134" y="3196366"/>
            <a:ext cx="386486" cy="60517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521" name="Gerade Verbindung 21520">
            <a:extLst>
              <a:ext uri="{FF2B5EF4-FFF2-40B4-BE49-F238E27FC236}">
                <a16:creationId xmlns:a16="http://schemas.microsoft.com/office/drawing/2014/main" id="{438FFDAC-A794-F694-06F3-B01AD43A3DD4}"/>
              </a:ext>
            </a:extLst>
          </p:cNvPr>
          <p:cNvCxnSpPr>
            <a:cxnSpLocks/>
            <a:endCxn id="21516" idx="1"/>
          </p:cNvCxnSpPr>
          <p:nvPr/>
        </p:nvCxnSpPr>
        <p:spPr>
          <a:xfrm>
            <a:off x="7326670" y="4096845"/>
            <a:ext cx="232265" cy="302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51DB32C-2910-BFC6-7535-30F04E91347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7CDC64E-7810-B9BB-9130-AB5CF6E6F53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51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 animBg="1"/>
      <p:bldP spid="26" grpId="0" animBg="1"/>
      <p:bldP spid="33" grpId="0" animBg="1"/>
      <p:bldP spid="43" grpId="0" animBg="1"/>
      <p:bldP spid="59" grpId="0" animBg="1"/>
      <p:bldP spid="21515" grpId="0" animBg="1"/>
      <p:bldP spid="215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TYPICAL ISSUES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DEVIATION FROM OPTIMAL PROCESS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625131F-E9A4-5D08-E86F-27BC65BA21C7}"/>
              </a:ext>
            </a:extLst>
          </p:cNvPr>
          <p:cNvSpPr txBox="1"/>
          <p:nvPr/>
        </p:nvSpPr>
        <p:spPr>
          <a:xfrm>
            <a:off x="457200" y="1565996"/>
            <a:ext cx="8379562" cy="2495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Ticket Definition &amp; Communication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Ticket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vagely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defined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precise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Long Review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PR)</a:t>
            </a:r>
            <a:b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86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Fail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Tests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CI/CD Pipelines </a:t>
            </a:r>
          </a:p>
          <a:p>
            <a:pPr marL="7286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Merge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Conflicts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86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Fail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Tests / CI/CD Pipelines</a:t>
            </a:r>
          </a:p>
          <a:p>
            <a:pPr marL="7286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Review 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Bugs on Master Branch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implementable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8FD9F638-E473-EA2F-7649-8EFE9C6E309A}"/>
              </a:ext>
            </a:extLst>
          </p:cNvPr>
          <p:cNvSpPr/>
          <p:nvPr/>
        </p:nvSpPr>
        <p:spPr>
          <a:xfrm>
            <a:off x="7026788" y="2334139"/>
            <a:ext cx="1107305" cy="624450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Trigger</a:t>
            </a:r>
          </a:p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GitHub-</a:t>
            </a:r>
            <a:br>
              <a:rPr lang="de-DE" sz="900" b="1" i="1" dirty="0">
                <a:solidFill>
                  <a:schemeClr val="tx1"/>
                </a:solidFill>
              </a:rPr>
            </a:br>
            <a:r>
              <a:rPr lang="de-DE" sz="900" b="1" i="1" dirty="0">
                <a:solidFill>
                  <a:schemeClr val="tx1"/>
                </a:solidFill>
              </a:rPr>
              <a:t>Actions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30251CE5-AA7F-3D60-0259-F97AB6734A12}"/>
              </a:ext>
            </a:extLst>
          </p:cNvPr>
          <p:cNvSpPr/>
          <p:nvPr/>
        </p:nvSpPr>
        <p:spPr>
          <a:xfrm>
            <a:off x="4812009" y="2454764"/>
            <a:ext cx="1107304" cy="624451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Write Ticket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B7B7761A-4080-2E83-703A-5FFBF164B9EE}"/>
              </a:ext>
            </a:extLst>
          </p:cNvPr>
          <p:cNvSpPr/>
          <p:nvPr/>
        </p:nvSpPr>
        <p:spPr>
          <a:xfrm>
            <a:off x="6755822" y="3402935"/>
            <a:ext cx="1107305" cy="520630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Review PR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D33D2112-C100-E744-1AED-E630690B26FB}"/>
              </a:ext>
            </a:extLst>
          </p:cNvPr>
          <p:cNvSpPr/>
          <p:nvPr/>
        </p:nvSpPr>
        <p:spPr>
          <a:xfrm>
            <a:off x="5014526" y="3556392"/>
            <a:ext cx="1107305" cy="585216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Merge</a:t>
            </a:r>
            <a:r>
              <a:rPr lang="de-DE" sz="1100" b="1" i="1" dirty="0">
                <a:solidFill>
                  <a:schemeClr val="tx1"/>
                </a:solidFill>
              </a:rPr>
              <a:t> PR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181FD9-DA20-3A80-C399-6FD2D6F675A9}"/>
              </a:ext>
            </a:extLst>
          </p:cNvPr>
          <p:cNvSpPr/>
          <p:nvPr/>
        </p:nvSpPr>
        <p:spPr>
          <a:xfrm>
            <a:off x="5757005" y="1373921"/>
            <a:ext cx="1107304" cy="578471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Implement &amp; Test Feature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EFE3DEB-6E04-092E-F528-2963CF9D37B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7852CEF-608B-D802-8A36-4C47786208DD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Gewitterblitz 10">
            <a:extLst>
              <a:ext uri="{FF2B5EF4-FFF2-40B4-BE49-F238E27FC236}">
                <a16:creationId xmlns:a16="http://schemas.microsoft.com/office/drawing/2014/main" id="{3BD78ABD-277F-5431-2520-F3E0BDC86E52}"/>
              </a:ext>
            </a:extLst>
          </p:cNvPr>
          <p:cNvSpPr/>
          <p:nvPr/>
        </p:nvSpPr>
        <p:spPr>
          <a:xfrm rot="1200432">
            <a:off x="6212391" y="2542313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36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DEVELOPMENT TOOL LANDSCAPE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51DB32C-2910-BFC6-7535-30F04E91347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7CDC64E-7810-B9BB-9130-AB5CF6E6F53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D05A2AA5-BC68-BDBF-FA0B-FF1440DD1A31}"/>
              </a:ext>
            </a:extLst>
          </p:cNvPr>
          <p:cNvSpPr/>
          <p:nvPr/>
        </p:nvSpPr>
        <p:spPr>
          <a:xfrm>
            <a:off x="457200" y="1183507"/>
            <a:ext cx="4123884" cy="816677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DE" sz="1200" b="1" i="1" dirty="0">
              <a:solidFill>
                <a:schemeClr val="tx1"/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565D9D7-794D-1DE8-07E8-4B5A2D50A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39" y="1288727"/>
            <a:ext cx="647140" cy="635045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73138F1-71E6-C79B-35E3-3C1C09259906}"/>
              </a:ext>
            </a:extLst>
          </p:cNvPr>
          <p:cNvSpPr txBox="1"/>
          <p:nvPr/>
        </p:nvSpPr>
        <p:spPr>
          <a:xfrm>
            <a:off x="1766794" y="1329540"/>
            <a:ext cx="378931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300" i="0" dirty="0">
                <a:latin typeface="+mn-lt"/>
                <a:cs typeface="Arial" panose="020B0604020202020204" pitchFamily="34" charset="0"/>
              </a:rPr>
              <a:t>IDE / Code-Editor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1E95679-8D73-A14A-8CDD-EB41C042A4D5}"/>
              </a:ext>
            </a:extLst>
          </p:cNvPr>
          <p:cNvSpPr txBox="1"/>
          <p:nvPr/>
        </p:nvSpPr>
        <p:spPr>
          <a:xfrm>
            <a:off x="1766794" y="1639934"/>
            <a:ext cx="378931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300" i="0" dirty="0">
                <a:latin typeface="+mn-lt"/>
                <a:cs typeface="Arial" panose="020B0604020202020204" pitchFamily="34" charset="0"/>
              </a:rPr>
              <a:t>DEV-Suite </a:t>
            </a:r>
            <a:r>
              <a:rPr lang="de-DE" sz="1300" i="0" dirty="0" err="1">
                <a:latin typeface="+mn-lt"/>
                <a:cs typeface="Arial" panose="020B0604020202020204" pitchFamily="34" charset="0"/>
              </a:rPr>
              <a:t>for</a:t>
            </a:r>
            <a:r>
              <a:rPr lang="de-DE" sz="13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300" i="0" dirty="0" err="1">
                <a:latin typeface="+mn-lt"/>
                <a:cs typeface="Arial" panose="020B0604020202020204" pitchFamily="34" charset="0"/>
              </a:rPr>
              <a:t>VSCode</a:t>
            </a:r>
            <a:r>
              <a:rPr lang="de-DE" sz="1300" i="0" dirty="0">
                <a:latin typeface="+mn-lt"/>
                <a:cs typeface="Arial" panose="020B0604020202020204" pitchFamily="34" charset="0"/>
              </a:rPr>
              <a:t> Plugin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860B3322-0279-5AD9-0DD6-41B7C8387FD9}"/>
              </a:ext>
            </a:extLst>
          </p:cNvPr>
          <p:cNvCxnSpPr>
            <a:cxnSpLocks/>
          </p:cNvCxnSpPr>
          <p:nvPr/>
        </p:nvCxnSpPr>
        <p:spPr>
          <a:xfrm>
            <a:off x="1634618" y="1183508"/>
            <a:ext cx="0" cy="816676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5DC76E76-7E23-2F5A-4D0B-8A91A5B4A830}"/>
              </a:ext>
            </a:extLst>
          </p:cNvPr>
          <p:cNvGrpSpPr/>
          <p:nvPr/>
        </p:nvGrpSpPr>
        <p:grpSpPr>
          <a:xfrm>
            <a:off x="4702567" y="1183507"/>
            <a:ext cx="4123884" cy="816677"/>
            <a:chOff x="544370" y="1328105"/>
            <a:chExt cx="4123884" cy="816677"/>
          </a:xfrm>
        </p:grpSpPr>
        <p:sp>
          <p:nvSpPr>
            <p:cNvPr id="25" name="Abgerundetes Rechteck 24">
              <a:extLst>
                <a:ext uri="{FF2B5EF4-FFF2-40B4-BE49-F238E27FC236}">
                  <a16:creationId xmlns:a16="http://schemas.microsoft.com/office/drawing/2014/main" id="{222A22F0-0A59-2DE0-C664-E3B622166E27}"/>
                </a:ext>
              </a:extLst>
            </p:cNvPr>
            <p:cNvSpPr/>
            <p:nvPr/>
          </p:nvSpPr>
          <p:spPr>
            <a:xfrm>
              <a:off x="544370" y="1328105"/>
              <a:ext cx="4123884" cy="816677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AB1CCFED-F49D-6C7B-410D-CE66133E49EF}"/>
                </a:ext>
              </a:extLst>
            </p:cNvPr>
            <p:cNvCxnSpPr>
              <a:cxnSpLocks/>
            </p:cNvCxnSpPr>
            <p:nvPr/>
          </p:nvCxnSpPr>
          <p:spPr>
            <a:xfrm>
              <a:off x="1721788" y="1328106"/>
              <a:ext cx="0" cy="816676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128202C6-6CCA-E038-07A6-D93353390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141" y="1227436"/>
            <a:ext cx="523790" cy="707824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E8E2BE9B-6E41-269B-C971-EF7D92A10210}"/>
              </a:ext>
            </a:extLst>
          </p:cNvPr>
          <p:cNvSpPr txBox="1"/>
          <p:nvPr/>
        </p:nvSpPr>
        <p:spPr>
          <a:xfrm>
            <a:off x="5996493" y="1502099"/>
            <a:ext cx="378931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300" i="0" dirty="0">
                <a:latin typeface="+mn-lt"/>
                <a:cs typeface="Arial" panose="020B0604020202020204" pitchFamily="34" charset="0"/>
              </a:rPr>
              <a:t>Crafting Architecture Diagramms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20AB79ED-9B90-ABF6-478E-1EC903C6D18E}"/>
              </a:ext>
            </a:extLst>
          </p:cNvPr>
          <p:cNvGrpSpPr/>
          <p:nvPr/>
        </p:nvGrpSpPr>
        <p:grpSpPr>
          <a:xfrm>
            <a:off x="453422" y="2167258"/>
            <a:ext cx="4123884" cy="816676"/>
            <a:chOff x="544370" y="1328105"/>
            <a:chExt cx="4123884" cy="816677"/>
          </a:xfrm>
        </p:grpSpPr>
        <p:sp>
          <p:nvSpPr>
            <p:cNvPr id="40" name="Abgerundetes Rechteck 39">
              <a:extLst>
                <a:ext uri="{FF2B5EF4-FFF2-40B4-BE49-F238E27FC236}">
                  <a16:creationId xmlns:a16="http://schemas.microsoft.com/office/drawing/2014/main" id="{7F1B44EA-FAC1-2CC1-3883-634F01D1D24C}"/>
                </a:ext>
              </a:extLst>
            </p:cNvPr>
            <p:cNvSpPr/>
            <p:nvPr/>
          </p:nvSpPr>
          <p:spPr>
            <a:xfrm>
              <a:off x="544370" y="1328105"/>
              <a:ext cx="4123884" cy="816677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Gerade Verbindung 36">
              <a:extLst>
                <a:ext uri="{FF2B5EF4-FFF2-40B4-BE49-F238E27FC236}">
                  <a16:creationId xmlns:a16="http://schemas.microsoft.com/office/drawing/2014/main" id="{217F9FEA-71A8-85EC-4C2F-24E57F02AE6E}"/>
                </a:ext>
              </a:extLst>
            </p:cNvPr>
            <p:cNvCxnSpPr>
              <a:cxnSpLocks/>
            </p:cNvCxnSpPr>
            <p:nvPr/>
          </p:nvCxnSpPr>
          <p:spPr>
            <a:xfrm>
              <a:off x="1721788" y="1328106"/>
              <a:ext cx="0" cy="816676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6" name="Grafik 45">
            <a:extLst>
              <a:ext uri="{FF2B5EF4-FFF2-40B4-BE49-F238E27FC236}">
                <a16:creationId xmlns:a16="http://schemas.microsoft.com/office/drawing/2014/main" id="{16FC57AD-9509-ABBD-ED13-3A5C04DEE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79" y="2120307"/>
            <a:ext cx="939933" cy="939933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699AA521-7368-8F0A-D5CE-93132432D4AE}"/>
              </a:ext>
            </a:extLst>
          </p:cNvPr>
          <p:cNvSpPr txBox="1"/>
          <p:nvPr/>
        </p:nvSpPr>
        <p:spPr>
          <a:xfrm>
            <a:off x="1766794" y="2490245"/>
            <a:ext cx="378931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300" i="0" dirty="0">
                <a:latin typeface="+mn-lt"/>
                <a:cs typeface="Arial" panose="020B0604020202020204" pitchFamily="34" charset="0"/>
              </a:rPr>
              <a:t>Test-Framework (Unit-</a:t>
            </a:r>
            <a:r>
              <a:rPr lang="de-DE" sz="1300" i="0" dirty="0" err="1">
                <a:latin typeface="+mn-lt"/>
                <a:cs typeface="Arial" panose="020B0604020202020204" pitchFamily="34" charset="0"/>
              </a:rPr>
              <a:t>Testing</a:t>
            </a:r>
            <a:r>
              <a:rPr lang="de-DE" sz="1300" i="0" dirty="0">
                <a:latin typeface="+mn-lt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B0803864-0D9F-524E-F3BB-3312D47B0494}"/>
              </a:ext>
            </a:extLst>
          </p:cNvPr>
          <p:cNvGrpSpPr/>
          <p:nvPr/>
        </p:nvGrpSpPr>
        <p:grpSpPr>
          <a:xfrm>
            <a:off x="4702567" y="2149477"/>
            <a:ext cx="4123884" cy="816677"/>
            <a:chOff x="544370" y="1328105"/>
            <a:chExt cx="4123884" cy="816677"/>
          </a:xfrm>
        </p:grpSpPr>
        <p:sp>
          <p:nvSpPr>
            <p:cNvPr id="50" name="Abgerundetes Rechteck 49">
              <a:extLst>
                <a:ext uri="{FF2B5EF4-FFF2-40B4-BE49-F238E27FC236}">
                  <a16:creationId xmlns:a16="http://schemas.microsoft.com/office/drawing/2014/main" id="{572AF4F6-1359-FF30-A07A-07E41F25653F}"/>
                </a:ext>
              </a:extLst>
            </p:cNvPr>
            <p:cNvSpPr/>
            <p:nvPr/>
          </p:nvSpPr>
          <p:spPr>
            <a:xfrm>
              <a:off x="544370" y="1328105"/>
              <a:ext cx="4123884" cy="816677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4C18A112-A534-CB19-508D-9DD6FE10D813}"/>
                </a:ext>
              </a:extLst>
            </p:cNvPr>
            <p:cNvCxnSpPr>
              <a:cxnSpLocks/>
            </p:cNvCxnSpPr>
            <p:nvPr/>
          </p:nvCxnSpPr>
          <p:spPr>
            <a:xfrm>
              <a:off x="1721788" y="1328106"/>
              <a:ext cx="0" cy="816676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C751AFA4-7DF8-65E9-7DF2-588075021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682" y="2093432"/>
            <a:ext cx="952707" cy="9527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10CB8113-D077-EFB4-3F36-A56E4B74E51B}"/>
              </a:ext>
            </a:extLst>
          </p:cNvPr>
          <p:cNvSpPr txBox="1"/>
          <p:nvPr/>
        </p:nvSpPr>
        <p:spPr>
          <a:xfrm>
            <a:off x="6053958" y="2457787"/>
            <a:ext cx="378931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300" i="0" dirty="0">
                <a:latin typeface="+mn-lt"/>
                <a:cs typeface="Arial" panose="020B0604020202020204" pitchFamily="34" charset="0"/>
              </a:rPr>
              <a:t>Interface </a:t>
            </a:r>
            <a:r>
              <a:rPr lang="de-DE" sz="1300" i="0" dirty="0" err="1">
                <a:latin typeface="+mn-lt"/>
                <a:cs typeface="Arial" panose="020B0604020202020204" pitchFamily="34" charset="0"/>
              </a:rPr>
              <a:t>for</a:t>
            </a:r>
            <a:r>
              <a:rPr lang="de-DE" sz="1300" i="0" dirty="0">
                <a:latin typeface="+mn-lt"/>
                <a:cs typeface="Arial" panose="020B0604020202020204" pitchFamily="34" charset="0"/>
              </a:rPr>
              <a:t> Container </a:t>
            </a:r>
            <a:r>
              <a:rPr lang="de-DE" sz="1300" i="0" dirty="0" err="1">
                <a:latin typeface="+mn-lt"/>
                <a:cs typeface="Arial" panose="020B0604020202020204" pitchFamily="34" charset="0"/>
              </a:rPr>
              <a:t>Builds</a:t>
            </a:r>
            <a:r>
              <a:rPr lang="de-DE" sz="130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300" i="0" dirty="0">
                <a:latin typeface="+mn-lt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38076113-0B81-B4DE-9121-26D430012622}"/>
              </a:ext>
            </a:extLst>
          </p:cNvPr>
          <p:cNvGrpSpPr/>
          <p:nvPr/>
        </p:nvGrpSpPr>
        <p:grpSpPr>
          <a:xfrm>
            <a:off x="4702567" y="3150400"/>
            <a:ext cx="4123884" cy="816677"/>
            <a:chOff x="544370" y="1328105"/>
            <a:chExt cx="4123884" cy="816677"/>
          </a:xfrm>
        </p:grpSpPr>
        <p:sp>
          <p:nvSpPr>
            <p:cNvPr id="54" name="Abgerundetes Rechteck 53">
              <a:extLst>
                <a:ext uri="{FF2B5EF4-FFF2-40B4-BE49-F238E27FC236}">
                  <a16:creationId xmlns:a16="http://schemas.microsoft.com/office/drawing/2014/main" id="{A31DE413-CE29-244C-518B-009C8AD4A532}"/>
                </a:ext>
              </a:extLst>
            </p:cNvPr>
            <p:cNvSpPr/>
            <p:nvPr/>
          </p:nvSpPr>
          <p:spPr>
            <a:xfrm>
              <a:off x="544370" y="1328105"/>
              <a:ext cx="4123884" cy="816677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Gerade Verbindung 54">
              <a:extLst>
                <a:ext uri="{FF2B5EF4-FFF2-40B4-BE49-F238E27FC236}">
                  <a16:creationId xmlns:a16="http://schemas.microsoft.com/office/drawing/2014/main" id="{09C70900-F095-7D38-F2C2-29C08F773448}"/>
                </a:ext>
              </a:extLst>
            </p:cNvPr>
            <p:cNvCxnSpPr>
              <a:cxnSpLocks/>
            </p:cNvCxnSpPr>
            <p:nvPr/>
          </p:nvCxnSpPr>
          <p:spPr>
            <a:xfrm>
              <a:off x="1721788" y="1328106"/>
              <a:ext cx="0" cy="816676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7" name="Grafik 26">
            <a:extLst>
              <a:ext uri="{FF2B5EF4-FFF2-40B4-BE49-F238E27FC236}">
                <a16:creationId xmlns:a16="http://schemas.microsoft.com/office/drawing/2014/main" id="{E66B6945-BCA1-67E2-6A20-CEA1D2EFC4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8570" y="3242415"/>
            <a:ext cx="660118" cy="660118"/>
          </a:xfrm>
          <a:prstGeom prst="rect">
            <a:avLst/>
          </a:prstGeom>
        </p:spPr>
      </p:pic>
      <p:sp>
        <p:nvSpPr>
          <p:cNvPr id="58" name="Textfeld 57">
            <a:extLst>
              <a:ext uri="{FF2B5EF4-FFF2-40B4-BE49-F238E27FC236}">
                <a16:creationId xmlns:a16="http://schemas.microsoft.com/office/drawing/2014/main" id="{0827C7E5-F65C-BA9F-7548-658E2CCEE8AE}"/>
              </a:ext>
            </a:extLst>
          </p:cNvPr>
          <p:cNvSpPr txBox="1"/>
          <p:nvPr/>
        </p:nvSpPr>
        <p:spPr>
          <a:xfrm>
            <a:off x="5996493" y="3358683"/>
            <a:ext cx="3789310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300" i="0" dirty="0">
                <a:latin typeface="+mn-lt"/>
                <a:cs typeface="Arial" panose="020B0604020202020204" pitchFamily="34" charset="0"/>
              </a:rPr>
              <a:t>Command Line Tools</a:t>
            </a:r>
            <a:br>
              <a:rPr lang="de-DE" sz="1300" dirty="0">
                <a:latin typeface="+mn-lt"/>
                <a:cs typeface="Arial" panose="020B0604020202020204" pitchFamily="34" charset="0"/>
              </a:rPr>
            </a:br>
            <a:r>
              <a:rPr lang="de-DE" sz="1300" dirty="0">
                <a:latin typeface="+mn-lt"/>
                <a:cs typeface="Arial" panose="020B0604020202020204" pitchFamily="34" charset="0"/>
              </a:rPr>
              <a:t>(e.g. Docker CLI, Leda CLIs, …)</a:t>
            </a:r>
            <a:endParaRPr lang="de-DE" sz="1300" i="0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5FA91DF7-33A1-952A-E678-92F78B90C819}"/>
              </a:ext>
            </a:extLst>
          </p:cNvPr>
          <p:cNvGrpSpPr/>
          <p:nvPr/>
        </p:nvGrpSpPr>
        <p:grpSpPr>
          <a:xfrm>
            <a:off x="447526" y="3148936"/>
            <a:ext cx="4123884" cy="1284278"/>
            <a:chOff x="544370" y="1328105"/>
            <a:chExt cx="4123884" cy="816677"/>
          </a:xfrm>
        </p:grpSpPr>
        <p:sp>
          <p:nvSpPr>
            <p:cNvPr id="60" name="Abgerundetes Rechteck 59">
              <a:extLst>
                <a:ext uri="{FF2B5EF4-FFF2-40B4-BE49-F238E27FC236}">
                  <a16:creationId xmlns:a16="http://schemas.microsoft.com/office/drawing/2014/main" id="{A59319C5-AE91-3D04-D5B4-76F4B7938897}"/>
                </a:ext>
              </a:extLst>
            </p:cNvPr>
            <p:cNvSpPr/>
            <p:nvPr/>
          </p:nvSpPr>
          <p:spPr>
            <a:xfrm>
              <a:off x="544370" y="1328105"/>
              <a:ext cx="4123884" cy="816677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E8886B89-3B17-D4D4-75E2-AB78902C5786}"/>
                </a:ext>
              </a:extLst>
            </p:cNvPr>
            <p:cNvCxnSpPr>
              <a:cxnSpLocks/>
            </p:cNvCxnSpPr>
            <p:nvPr/>
          </p:nvCxnSpPr>
          <p:spPr>
            <a:xfrm>
              <a:off x="1721788" y="1328106"/>
              <a:ext cx="0" cy="816676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Grafik 12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8BD6A7F2-9DA3-C081-AEB6-05A91D337C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791" y="3421447"/>
            <a:ext cx="1284742" cy="722667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B22D7E2C-6D15-D7CB-C852-B17FFCC7C760}"/>
              </a:ext>
            </a:extLst>
          </p:cNvPr>
          <p:cNvSpPr txBox="1"/>
          <p:nvPr/>
        </p:nvSpPr>
        <p:spPr>
          <a:xfrm>
            <a:off x="1802028" y="3260348"/>
            <a:ext cx="378931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300" dirty="0" err="1">
                <a:latin typeface="+mn-lt"/>
                <a:cs typeface="Arial" panose="020B0604020202020204" pitchFamily="34" charset="0"/>
              </a:rPr>
              <a:t>Configuration</a:t>
            </a:r>
            <a:r>
              <a:rPr lang="de-DE" sz="1300" dirty="0">
                <a:latin typeface="+mn-lt"/>
                <a:cs typeface="Arial" panose="020B0604020202020204" pitchFamily="34" charset="0"/>
              </a:rPr>
              <a:t> Management</a:t>
            </a:r>
            <a:endParaRPr lang="de-DE" sz="13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2EFA1C2A-6911-3912-BD96-75145D357AFE}"/>
              </a:ext>
            </a:extLst>
          </p:cNvPr>
          <p:cNvSpPr txBox="1"/>
          <p:nvPr/>
        </p:nvSpPr>
        <p:spPr>
          <a:xfrm>
            <a:off x="1800308" y="4176252"/>
            <a:ext cx="4892932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300" dirty="0">
                <a:latin typeface="+mn-lt"/>
                <a:cs typeface="Arial" panose="020B0604020202020204" pitchFamily="34" charset="0"/>
              </a:rPr>
              <a:t>Actions: </a:t>
            </a:r>
            <a:r>
              <a:rPr lang="de-DE" sz="1300" dirty="0" err="1">
                <a:latin typeface="+mn-lt"/>
                <a:cs typeface="Arial" panose="020B0604020202020204" pitchFamily="34" charset="0"/>
              </a:rPr>
              <a:t>Build</a:t>
            </a:r>
            <a:r>
              <a:rPr lang="de-DE" sz="1300" dirty="0">
                <a:latin typeface="+mn-lt"/>
                <a:cs typeface="Arial" panose="020B0604020202020204" pitchFamily="34" charset="0"/>
              </a:rPr>
              <a:t>-Test-Pipeline</a:t>
            </a:r>
            <a:endParaRPr lang="de-DE" sz="13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4EEB7AF7-97CD-44D5-68F3-A0D7FAB7DB64}"/>
              </a:ext>
            </a:extLst>
          </p:cNvPr>
          <p:cNvSpPr txBox="1"/>
          <p:nvPr/>
        </p:nvSpPr>
        <p:spPr>
          <a:xfrm>
            <a:off x="1800308" y="3876002"/>
            <a:ext cx="378931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300" dirty="0">
                <a:latin typeface="+mn-lt"/>
                <a:cs typeface="Arial" panose="020B0604020202020204" pitchFamily="34" charset="0"/>
              </a:rPr>
              <a:t>Release-Pipeline &amp; Management</a:t>
            </a:r>
            <a:endParaRPr lang="de-DE" sz="13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C58C0616-53A0-113A-876D-31556101B8D9}"/>
              </a:ext>
            </a:extLst>
          </p:cNvPr>
          <p:cNvSpPr txBox="1"/>
          <p:nvPr/>
        </p:nvSpPr>
        <p:spPr>
          <a:xfrm>
            <a:off x="1800308" y="3564664"/>
            <a:ext cx="2916965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300" dirty="0">
                <a:latin typeface="+mn-lt"/>
                <a:cs typeface="Arial" panose="020B0604020202020204" pitchFamily="34" charset="0"/>
              </a:rPr>
              <a:t>Code Version Management</a:t>
            </a:r>
            <a:endParaRPr lang="de-DE" sz="13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56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/>
      <p:bldP spid="31" grpId="0"/>
      <p:bldP spid="34" grpId="0"/>
      <p:bldP spid="48" grpId="0"/>
      <p:bldP spid="32" grpId="0"/>
      <p:bldP spid="58" grpId="0"/>
      <p:bldP spid="44" grpId="0"/>
      <p:bldP spid="38" grpId="0"/>
      <p:bldP spid="39" grpId="0"/>
      <p:bldP spid="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>
                <a:ea typeface="+mj-ea"/>
              </a:rPr>
              <a:t>BIGGEST CHALLENGE, HIGHLIGHT</a:t>
            </a:r>
            <a:br>
              <a:rPr lang="de-DE" sz="2800" dirty="0">
                <a:ea typeface="+mj-ea"/>
              </a:rPr>
            </a:br>
            <a:r>
              <a:rPr lang="de-DE" sz="2800" dirty="0">
                <a:ea typeface="+mj-ea"/>
              </a:rPr>
              <a:t>&amp; KEY LEARNINGS</a:t>
            </a: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199908-1A07-5F5C-0FFF-20DCFB704D9D}"/>
              </a:ext>
            </a:extLst>
          </p:cNvPr>
          <p:cNvSpPr txBox="1"/>
          <p:nvPr/>
        </p:nvSpPr>
        <p:spPr>
          <a:xfrm flipH="1">
            <a:off x="544369" y="74424"/>
            <a:ext cx="527454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DC6EC7B-2F71-E460-C5C5-8C60D22BB124}"/>
              </a:ext>
            </a:extLst>
          </p:cNvPr>
          <p:cNvSpPr txBox="1"/>
          <p:nvPr/>
        </p:nvSpPr>
        <p:spPr>
          <a:xfrm flipH="1">
            <a:off x="1187220" y="4846269"/>
            <a:ext cx="4989136" cy="15799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COMPLIENCE FOR THE LEDA OPEN SOURCE CONTRIBUTION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unten 20">
            <a:extLst>
              <a:ext uri="{FF2B5EF4-FFF2-40B4-BE49-F238E27FC236}">
                <a16:creationId xmlns:a16="http://schemas.microsoft.com/office/drawing/2014/main" id="{33147F5D-79A4-3043-547E-A031F28011C2}"/>
              </a:ext>
            </a:extLst>
          </p:cNvPr>
          <p:cNvSpPr/>
          <p:nvPr/>
        </p:nvSpPr>
        <p:spPr>
          <a:xfrm rot="16200000">
            <a:off x="3233485" y="417639"/>
            <a:ext cx="1463052" cy="4981312"/>
          </a:xfrm>
          <a:prstGeom prst="downArrow">
            <a:avLst/>
          </a:prstGeom>
          <a:solidFill>
            <a:srgbClr val="D6D6D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00C202E-1E01-E497-1CBC-03D1FF5E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218" y="1377603"/>
            <a:ext cx="2209900" cy="718218"/>
          </a:xfrm>
          <a:prstGeom prst="rect">
            <a:avLst/>
          </a:prstGeom>
          <a:effectLst/>
        </p:spPr>
      </p:pic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08E57E7D-3C0F-3A77-839C-0AC63F089899}"/>
              </a:ext>
            </a:extLst>
          </p:cNvPr>
          <p:cNvSpPr/>
          <p:nvPr/>
        </p:nvSpPr>
        <p:spPr>
          <a:xfrm>
            <a:off x="2322576" y="3027304"/>
            <a:ext cx="2415078" cy="36032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Legal </a:t>
            </a:r>
            <a:r>
              <a:rPr lang="de-DE" sz="1600" dirty="0">
                <a:solidFill>
                  <a:schemeClr val="bg2"/>
                </a:solidFill>
              </a:rPr>
              <a:t>Compliance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30394CC8-F376-153C-B6EF-18EFA86FBFDA}"/>
              </a:ext>
            </a:extLst>
          </p:cNvPr>
          <p:cNvSpPr/>
          <p:nvPr/>
        </p:nvSpPr>
        <p:spPr>
          <a:xfrm>
            <a:off x="2322576" y="2450459"/>
            <a:ext cx="2415078" cy="32248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Code </a:t>
            </a:r>
            <a:r>
              <a:rPr lang="de-DE" sz="1600" dirty="0">
                <a:solidFill>
                  <a:schemeClr val="bg2"/>
                </a:solidFill>
              </a:rPr>
              <a:t>Compliance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F17CFB7-CE36-098B-65A3-559D12F1A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168" y="2261055"/>
            <a:ext cx="1270000" cy="12700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E62FA11-B3C8-453B-44DA-172FA318F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430" y="3116513"/>
            <a:ext cx="1553476" cy="1553476"/>
          </a:xfrm>
          <a:prstGeom prst="rect">
            <a:avLst/>
          </a:prstGeom>
          <a:effectLst/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B6934E3-33B5-2370-2845-197BB9DA5CA8}"/>
              </a:ext>
            </a:extLst>
          </p:cNvPr>
          <p:cNvSpPr txBox="1"/>
          <p:nvPr/>
        </p:nvSpPr>
        <p:spPr>
          <a:xfrm>
            <a:off x="1616093" y="2772944"/>
            <a:ext cx="431047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600" b="1" i="1" dirty="0">
                <a:latin typeface="+mn-lt"/>
                <a:cs typeface="Arial" panose="020B0604020202020204" pitchFamily="34" charset="0"/>
              </a:rPr>
              <a:t>… </a:t>
            </a:r>
            <a:r>
              <a:rPr lang="de-DE" sz="1600" b="1" i="1" dirty="0" err="1">
                <a:latin typeface="+mn-lt"/>
                <a:cs typeface="Arial" panose="020B0604020202020204" pitchFamily="34" charset="0"/>
              </a:rPr>
              <a:t>become</a:t>
            </a:r>
            <a:r>
              <a:rPr lang="de-DE" sz="1600" b="1" i="1" dirty="0">
                <a:latin typeface="+mn-lt"/>
                <a:cs typeface="Arial" panose="020B0604020202020204" pitchFamily="34" charset="0"/>
              </a:rPr>
              <a:t> a Repository </a:t>
            </a:r>
            <a:r>
              <a:rPr lang="de-DE" sz="1600" b="1" i="1" dirty="0" err="1">
                <a:latin typeface="+mn-lt"/>
                <a:cs typeface="Arial" panose="020B0604020202020204" pitchFamily="34" charset="0"/>
              </a:rPr>
              <a:t>under</a:t>
            </a:r>
            <a:r>
              <a:rPr lang="de-DE" sz="1600" b="1" i="1" dirty="0">
                <a:latin typeface="+mn-lt"/>
                <a:cs typeface="Arial" panose="020B0604020202020204" pitchFamily="34" charset="0"/>
              </a:rPr>
              <a:t> Project Leda 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6EB4F77-4979-4792-31F1-12262184A20D}"/>
              </a:ext>
            </a:extLst>
          </p:cNvPr>
          <p:cNvGrpSpPr/>
          <p:nvPr/>
        </p:nvGrpSpPr>
        <p:grpSpPr>
          <a:xfrm>
            <a:off x="537265" y="2507993"/>
            <a:ext cx="866221" cy="887404"/>
            <a:chOff x="940532" y="3682780"/>
            <a:chExt cx="2011915" cy="2100373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4F944C70-29C1-CF50-FF3F-99C14FE57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4" name="Grafik 13" descr="Zahnrad mit einfarbiger Füllung">
              <a:extLst>
                <a:ext uri="{FF2B5EF4-FFF2-40B4-BE49-F238E27FC236}">
                  <a16:creationId xmlns:a16="http://schemas.microsoft.com/office/drawing/2014/main" id="{369E7F5D-6576-92D2-EDC2-B0F49E57A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A038935F-42D8-1E4B-BF70-49F4CFCAE83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1F0A89C-905D-29DA-6C45-1A9247746BA8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2B70193-8F0E-85CF-16BF-6ED1B3AECF44}"/>
              </a:ext>
            </a:extLst>
          </p:cNvPr>
          <p:cNvSpPr txBox="1"/>
          <p:nvPr/>
        </p:nvSpPr>
        <p:spPr>
          <a:xfrm flipH="1">
            <a:off x="1310544" y="4817431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33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11" grpId="0" build="allAtOnce"/>
      <p:bldP spid="11" grpId="1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732963" y="1433686"/>
            <a:ext cx="7678073" cy="3498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CODE Compliance: </a:t>
            </a:r>
            <a:r>
              <a:rPr lang="de-DE" sz="1600" dirty="0">
                <a:solidFill>
                  <a:schemeClr val="bg2"/>
                </a:solidFill>
              </a:rPr>
              <a:t>Source Code </a:t>
            </a:r>
            <a:r>
              <a:rPr lang="de-DE" sz="1600" dirty="0" err="1">
                <a:solidFill>
                  <a:schemeClr val="bg2"/>
                </a:solidFill>
              </a:rPr>
              <a:t>has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to</a:t>
            </a:r>
            <a:r>
              <a:rPr lang="de-DE" sz="1600" dirty="0">
                <a:solidFill>
                  <a:schemeClr val="bg2"/>
                </a:solidFill>
              </a:rPr>
              <a:t> follow </a:t>
            </a:r>
            <a:r>
              <a:rPr lang="de-DE" sz="1600" dirty="0" err="1">
                <a:solidFill>
                  <a:schemeClr val="bg2"/>
                </a:solidFill>
              </a:rPr>
              <a:t>specific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project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standards</a:t>
            </a:r>
            <a:r>
              <a:rPr lang="de-DE" sz="16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FBFD85B0-6264-AB73-DFCD-F21F0F974DE2}"/>
              </a:ext>
            </a:extLst>
          </p:cNvPr>
          <p:cNvSpPr/>
          <p:nvPr/>
        </p:nvSpPr>
        <p:spPr>
          <a:xfrm>
            <a:off x="795638" y="2155342"/>
            <a:ext cx="1448105" cy="78557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A8B6DAC-DE14-E463-4B85-5080089BC0B4}"/>
              </a:ext>
            </a:extLst>
          </p:cNvPr>
          <p:cNvSpPr/>
          <p:nvPr/>
        </p:nvSpPr>
        <p:spPr>
          <a:xfrm>
            <a:off x="4810349" y="2153620"/>
            <a:ext cx="1448106" cy="774420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Security Standards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F6ED9A18-41A1-041C-02D0-97C2B796BD0A}"/>
              </a:ext>
            </a:extLst>
          </p:cNvPr>
          <p:cNvSpPr/>
          <p:nvPr/>
        </p:nvSpPr>
        <p:spPr>
          <a:xfrm>
            <a:off x="6858000" y="2153618"/>
            <a:ext cx="1448106" cy="774422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i="1" dirty="0" err="1">
                <a:solidFill>
                  <a:schemeClr val="tx1"/>
                </a:solidFill>
              </a:rPr>
              <a:t>Maintainability</a:t>
            </a:r>
            <a:endParaRPr lang="de-DE" sz="1300" b="1" i="1" dirty="0">
              <a:solidFill>
                <a:schemeClr val="tx1"/>
              </a:solidFill>
            </a:endParaRP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AFF4AC2-E8C0-FC70-A8A9-FC0AC1814862}"/>
              </a:ext>
            </a:extLst>
          </p:cNvPr>
          <p:cNvSpPr/>
          <p:nvPr/>
        </p:nvSpPr>
        <p:spPr>
          <a:xfrm>
            <a:off x="2802993" y="2155342"/>
            <a:ext cx="1448106" cy="77442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Style Conventions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3458EA3-FA66-EDBA-7C7C-8FE173327C82}"/>
              </a:ext>
            </a:extLst>
          </p:cNvPr>
          <p:cNvSpPr txBox="1"/>
          <p:nvPr/>
        </p:nvSpPr>
        <p:spPr>
          <a:xfrm>
            <a:off x="795638" y="3212801"/>
            <a:ext cx="3334182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Refactor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TS 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Clean-Code Guidelines 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42313C3-3CC4-3E7F-0149-F428DB6C43A0}"/>
              </a:ext>
            </a:extLst>
          </p:cNvPr>
          <p:cNvSpPr txBox="1"/>
          <p:nvPr/>
        </p:nvSpPr>
        <p:spPr>
          <a:xfrm>
            <a:off x="4572000" y="3212801"/>
            <a:ext cx="4572000" cy="1019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Use OOP-Design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Principles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separate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Duties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b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151D623-169C-2E8A-2297-AD8C93370518}"/>
              </a:ext>
            </a:extLst>
          </p:cNvPr>
          <p:cNvSpPr txBox="1"/>
          <p:nvPr/>
        </p:nvSpPr>
        <p:spPr>
          <a:xfrm>
            <a:off x="795638" y="3582756"/>
            <a:ext cx="3654590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Use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Formatter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Linter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&amp;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Pre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-Commit-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H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ooks</a:t>
            </a: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A22D7D1-8F9B-F45E-E544-66B84637E0EE}"/>
              </a:ext>
            </a:extLst>
          </p:cNvPr>
          <p:cNvSpPr txBox="1"/>
          <p:nvPr/>
        </p:nvSpPr>
        <p:spPr>
          <a:xfrm>
            <a:off x="795638" y="3952711"/>
            <a:ext cx="3355021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Install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Dependency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Weakness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Checker</a:t>
            </a: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9D53ABE-C090-3874-5CB9-F58E559EB53D}"/>
              </a:ext>
            </a:extLst>
          </p:cNvPr>
          <p:cNvSpPr txBox="1"/>
          <p:nvPr/>
        </p:nvSpPr>
        <p:spPr>
          <a:xfrm>
            <a:off x="4592839" y="3952711"/>
            <a:ext cx="4572000" cy="373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Seek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dirty="0" err="1">
                <a:solidFill>
                  <a:srgbClr val="C00000"/>
                </a:solidFill>
                <a:latin typeface="Arial" panose="020B0604020202020204" pitchFamily="34" charset="0"/>
              </a:rPr>
              <a:t>help</a:t>
            </a:r>
            <a:r>
              <a:rPr lang="de-DE" sz="1400" b="1" dirty="0">
                <a:solidFill>
                  <a:srgbClr val="C00000"/>
                </a:solidFill>
                <a:latin typeface="Arial" panose="020B0604020202020204" pitchFamily="34" charset="0"/>
              </a:rPr>
              <a:t>: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Get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Reviews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PO</a:t>
            </a: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D12B173-6EF4-B39D-D060-E7FA0F3CF3B6}"/>
              </a:ext>
            </a:extLst>
          </p:cNvPr>
          <p:cNvSpPr txBox="1"/>
          <p:nvPr/>
        </p:nvSpPr>
        <p:spPr>
          <a:xfrm>
            <a:off x="4572000" y="3574503"/>
            <a:ext cx="4572000" cy="658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Emphasize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Code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Documentation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&amp; Readme</a:t>
            </a:r>
            <a:b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ABE7A71E-C1B1-01DA-1EAE-DBF367CFB7D1}"/>
              </a:ext>
            </a:extLst>
          </p:cNvPr>
          <p:cNvSpPr/>
          <p:nvPr/>
        </p:nvSpPr>
        <p:spPr>
          <a:xfrm>
            <a:off x="795638" y="2153618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FA9B4A3-84CE-56FC-DE4D-FA1720515AC2}"/>
              </a:ext>
            </a:extLst>
          </p:cNvPr>
          <p:cNvSpPr/>
          <p:nvPr/>
        </p:nvSpPr>
        <p:spPr>
          <a:xfrm>
            <a:off x="2802993" y="2153618"/>
            <a:ext cx="1448106" cy="77442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Style Conventions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1EF617F2-0F9D-98E9-A5CA-1646D418E549}"/>
              </a:ext>
            </a:extLst>
          </p:cNvPr>
          <p:cNvSpPr/>
          <p:nvPr/>
        </p:nvSpPr>
        <p:spPr>
          <a:xfrm>
            <a:off x="4810349" y="2149597"/>
            <a:ext cx="1448106" cy="774420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Security Standards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4895FB3C-47CF-AAA4-9953-8AE7B65A84F0}"/>
              </a:ext>
            </a:extLst>
          </p:cNvPr>
          <p:cNvSpPr/>
          <p:nvPr/>
        </p:nvSpPr>
        <p:spPr>
          <a:xfrm>
            <a:off x="6858000" y="2149597"/>
            <a:ext cx="1448106" cy="77442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i="1" dirty="0" err="1">
                <a:solidFill>
                  <a:schemeClr val="tx1"/>
                </a:solidFill>
              </a:rPr>
              <a:t>Maintainability</a:t>
            </a:r>
            <a:endParaRPr lang="de-DE" sz="1300" b="1" i="1" dirty="0">
              <a:solidFill>
                <a:schemeClr val="tx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2F2224-F75A-1760-5857-14931D8E0A8A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FE42B21-230A-CE14-5671-3B3731887445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6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2" grpId="0" animBg="1"/>
      <p:bldP spid="13" grpId="0" animBg="1"/>
      <p:bldP spid="15" grpId="0" animBg="1"/>
      <p:bldP spid="16" grpId="0" animBg="1"/>
      <p:bldP spid="8" grpId="0"/>
      <p:bldP spid="10" grpId="0" animBg="1"/>
      <p:bldP spid="11" grpId="0" animBg="1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732962" y="1430862"/>
            <a:ext cx="7678073" cy="3498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LEGAL </a:t>
            </a:r>
            <a:r>
              <a:rPr lang="de-DE" sz="1600" b="1" dirty="0" err="1">
                <a:solidFill>
                  <a:schemeClr val="bg2"/>
                </a:solidFill>
              </a:rPr>
              <a:t>Complience</a:t>
            </a:r>
            <a:r>
              <a:rPr lang="de-DE" sz="1600" b="1" dirty="0">
                <a:solidFill>
                  <a:schemeClr val="bg2"/>
                </a:solidFill>
              </a:rPr>
              <a:t>: </a:t>
            </a:r>
            <a:r>
              <a:rPr lang="de-DE" sz="1600" dirty="0">
                <a:solidFill>
                  <a:schemeClr val="bg2"/>
                </a:solidFill>
              </a:rPr>
              <a:t>Code </a:t>
            </a:r>
            <a:r>
              <a:rPr lang="de-DE" sz="1600" dirty="0" err="1">
                <a:solidFill>
                  <a:schemeClr val="bg2"/>
                </a:solidFill>
              </a:rPr>
              <a:t>has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to</a:t>
            </a:r>
            <a:r>
              <a:rPr lang="de-DE" sz="1600" dirty="0">
                <a:solidFill>
                  <a:schemeClr val="bg2"/>
                </a:solidFill>
              </a:rPr>
              <a:t> follow Open Source Licensing Guidelines.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FBFD85B0-6264-AB73-DFCD-F21F0F974DE2}"/>
              </a:ext>
            </a:extLst>
          </p:cNvPr>
          <p:cNvSpPr/>
          <p:nvPr/>
        </p:nvSpPr>
        <p:spPr>
          <a:xfrm>
            <a:off x="802289" y="2119321"/>
            <a:ext cx="1448105" cy="78557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Software Licensing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A8B6DAC-DE14-E463-4B85-5080089BC0B4}"/>
              </a:ext>
            </a:extLst>
          </p:cNvPr>
          <p:cNvSpPr/>
          <p:nvPr/>
        </p:nvSpPr>
        <p:spPr>
          <a:xfrm>
            <a:off x="4817000" y="2117599"/>
            <a:ext cx="1448106" cy="774420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Legal </a:t>
            </a:r>
            <a:r>
              <a:rPr lang="de-DE" sz="1400" b="1" dirty="0" err="1">
                <a:solidFill>
                  <a:schemeClr val="tx1"/>
                </a:solidFill>
              </a:rPr>
              <a:t>Document</a:t>
            </a:r>
            <a:r>
              <a:rPr lang="de-DE" sz="1400" b="1" dirty="0">
                <a:solidFill>
                  <a:schemeClr val="tx1"/>
                </a:solidFill>
              </a:rPr>
              <a:t> Stack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F6ED9A18-41A1-041C-02D0-97C2B796BD0A}"/>
              </a:ext>
            </a:extLst>
          </p:cNvPr>
          <p:cNvSpPr/>
          <p:nvPr/>
        </p:nvSpPr>
        <p:spPr>
          <a:xfrm>
            <a:off x="6864651" y="2117597"/>
            <a:ext cx="1448106" cy="774422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Contribution</a:t>
            </a:r>
            <a:r>
              <a:rPr lang="de-DE" sz="1400" b="1" dirty="0">
                <a:solidFill>
                  <a:schemeClr val="tx1"/>
                </a:solidFill>
              </a:rPr>
              <a:t> License Agreement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AFF4AC2-E8C0-FC70-A8A9-FC0AC1814862}"/>
              </a:ext>
            </a:extLst>
          </p:cNvPr>
          <p:cNvSpPr/>
          <p:nvPr/>
        </p:nvSpPr>
        <p:spPr>
          <a:xfrm>
            <a:off x="2809644" y="2119321"/>
            <a:ext cx="1448106" cy="77442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Dependency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Licences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AC9A97F-6515-6275-8E30-6E98B4C986A9}"/>
              </a:ext>
            </a:extLst>
          </p:cNvPr>
          <p:cNvSpPr txBox="1"/>
          <p:nvPr/>
        </p:nvSpPr>
        <p:spPr>
          <a:xfrm>
            <a:off x="802289" y="3249055"/>
            <a:ext cx="3167277" cy="1252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familiar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Apache 2.0 and MIT</a:t>
            </a:r>
          </a:p>
          <a:p>
            <a:pPr>
              <a:lnSpc>
                <a:spcPct val="150000"/>
              </a:lnSpc>
            </a:pP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481F13-C55F-9049-B260-A2A971288977}"/>
              </a:ext>
            </a:extLst>
          </p:cNvPr>
          <p:cNvSpPr txBox="1"/>
          <p:nvPr/>
        </p:nvSpPr>
        <p:spPr>
          <a:xfrm>
            <a:off x="5159959" y="3258598"/>
            <a:ext cx="2811667" cy="2812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Sight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&amp; Implement Project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 Rules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16F51D-4BD1-3C4D-E770-68CB462760E7}"/>
              </a:ext>
            </a:extLst>
          </p:cNvPr>
          <p:cNvSpPr txBox="1"/>
          <p:nvPr/>
        </p:nvSpPr>
        <p:spPr>
          <a:xfrm>
            <a:off x="802289" y="3637907"/>
            <a:ext cx="3337452" cy="9295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Replace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/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emove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incomplient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libraries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0498A77-145D-C7ED-1516-253B73B9CEA5}"/>
              </a:ext>
            </a:extLst>
          </p:cNvPr>
          <p:cNvSpPr txBox="1"/>
          <p:nvPr/>
        </p:nvSpPr>
        <p:spPr>
          <a:xfrm>
            <a:off x="802289" y="3979984"/>
            <a:ext cx="3279744" cy="1252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Request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Dependency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Scan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by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Eclipse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A6CB159-7C96-8252-8570-4E91CD6B94CF}"/>
              </a:ext>
            </a:extLst>
          </p:cNvPr>
          <p:cNvSpPr txBox="1"/>
          <p:nvPr/>
        </p:nvSpPr>
        <p:spPr>
          <a:xfrm>
            <a:off x="5159959" y="3636844"/>
            <a:ext cx="3287760" cy="2812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elated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Leda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Projects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as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Blueprint</a:t>
            </a:r>
            <a:endParaRPr lang="de-DE" sz="1400" b="0" i="0" dirty="0">
              <a:solidFill>
                <a:srgbClr val="202122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7DDF9B-A4BE-142F-5A52-00DDE20827F5}"/>
              </a:ext>
            </a:extLst>
          </p:cNvPr>
          <p:cNvSpPr txBox="1"/>
          <p:nvPr/>
        </p:nvSpPr>
        <p:spPr>
          <a:xfrm>
            <a:off x="5159959" y="3961073"/>
            <a:ext cx="3077766" cy="6063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Seek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help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assistance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PO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FCBD6312-32AB-EA48-4F32-AE3598E4485A}"/>
              </a:ext>
            </a:extLst>
          </p:cNvPr>
          <p:cNvSpPr/>
          <p:nvPr/>
        </p:nvSpPr>
        <p:spPr>
          <a:xfrm>
            <a:off x="802289" y="2122715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Software Licensing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83404188-1860-20C1-BD6A-BE2455DE8810}"/>
              </a:ext>
            </a:extLst>
          </p:cNvPr>
          <p:cNvSpPr/>
          <p:nvPr/>
        </p:nvSpPr>
        <p:spPr>
          <a:xfrm>
            <a:off x="2810954" y="2124895"/>
            <a:ext cx="1448106" cy="77442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Dependency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Licences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E5F7E76F-B4C6-76C5-18C3-7E1AA6F1A21E}"/>
              </a:ext>
            </a:extLst>
          </p:cNvPr>
          <p:cNvSpPr/>
          <p:nvPr/>
        </p:nvSpPr>
        <p:spPr>
          <a:xfrm>
            <a:off x="4817000" y="2124896"/>
            <a:ext cx="1448106" cy="774420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Legal </a:t>
            </a:r>
            <a:r>
              <a:rPr lang="de-DE" sz="1400" b="1" dirty="0" err="1">
                <a:solidFill>
                  <a:schemeClr val="tx1"/>
                </a:solidFill>
              </a:rPr>
              <a:t>Document</a:t>
            </a:r>
            <a:r>
              <a:rPr lang="de-DE" sz="1400" b="1" dirty="0">
                <a:solidFill>
                  <a:schemeClr val="tx1"/>
                </a:solidFill>
              </a:rPr>
              <a:t> Stack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84D67EF0-EE56-B13C-CAC0-F35F76A6D995}"/>
              </a:ext>
            </a:extLst>
          </p:cNvPr>
          <p:cNvSpPr/>
          <p:nvPr/>
        </p:nvSpPr>
        <p:spPr>
          <a:xfrm>
            <a:off x="6864651" y="2113839"/>
            <a:ext cx="1448106" cy="77442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Contribution</a:t>
            </a:r>
            <a:r>
              <a:rPr lang="de-DE" sz="1400" b="1" dirty="0">
                <a:solidFill>
                  <a:schemeClr val="tx1"/>
                </a:solidFill>
              </a:rPr>
              <a:t> License Agreement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B82C5C2-4B7E-41D7-4EF7-B866893D84FB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5498A24-1721-45CB-565E-DDC5A7497FA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10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2" grpId="0" animBg="1"/>
      <p:bldP spid="13" grpId="0" animBg="1"/>
      <p:bldP spid="15" grpId="0" animBg="1"/>
      <p:bldP spid="16" grpId="0" animBg="1"/>
      <p:bldP spid="7" grpId="0"/>
      <p:bldP spid="4" grpId="0"/>
      <p:bldP spid="5" grpId="0"/>
      <p:bldP spid="6" grpId="0"/>
      <p:bldP spid="9" grpId="0" animBg="1"/>
      <p:bldP spid="10" grpId="0" animBg="1"/>
      <p:bldP spid="11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unten 1">
            <a:extLst>
              <a:ext uri="{FF2B5EF4-FFF2-40B4-BE49-F238E27FC236}">
                <a16:creationId xmlns:a16="http://schemas.microsoft.com/office/drawing/2014/main" id="{B56B69EF-075C-2A68-746E-63578A4B9BAE}"/>
              </a:ext>
            </a:extLst>
          </p:cNvPr>
          <p:cNvSpPr/>
          <p:nvPr/>
        </p:nvSpPr>
        <p:spPr>
          <a:xfrm rot="16200000">
            <a:off x="2640671" y="1217502"/>
            <a:ext cx="1463052" cy="4011117"/>
          </a:xfrm>
          <a:prstGeom prst="downArrow">
            <a:avLst/>
          </a:prstGeom>
          <a:solidFill>
            <a:srgbClr val="BADBE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2000" dirty="0">
                <a:latin typeface="Arial" panose="020B0604020202020204" pitchFamily="34" charset="0"/>
                <a:cs typeface="Arial" panose="020B0604020202020204" pitchFamily="34" charset="0"/>
              </a:rPr>
              <a:t>BIGGEST HIGHLIGHT: WE WILL BE PART OF LEDA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… AND THE PROJECT DOES NOT END HERE FOR US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633986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FE2426-DEF5-36A5-AF16-7DF015D2E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291" y="2274507"/>
            <a:ext cx="1335550" cy="434054"/>
          </a:xfrm>
          <a:prstGeom prst="rect">
            <a:avLst/>
          </a:prstGeom>
        </p:spPr>
      </p:pic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8EE63E82-BBA6-1C38-3820-8165ABB39811}"/>
              </a:ext>
            </a:extLst>
          </p:cNvPr>
          <p:cNvSpPr/>
          <p:nvPr/>
        </p:nvSpPr>
        <p:spPr>
          <a:xfrm>
            <a:off x="1276396" y="3387928"/>
            <a:ext cx="1958645" cy="322486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Legal Compliance</a:t>
            </a: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1276396" y="2748001"/>
            <a:ext cx="1958645" cy="297838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Code Compliance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3C7DA0-161B-C9ED-3469-9644BF134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480" y="2925921"/>
            <a:ext cx="581437" cy="581437"/>
          </a:xfrm>
          <a:prstGeom prst="rect">
            <a:avLst/>
          </a:prstGeom>
          <a:effectLst/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AE92B90-948C-E9AB-B93F-C0B52093B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291" y="3258303"/>
            <a:ext cx="1270000" cy="127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90C4398-58F1-B222-F7F0-A962A8E743B2}"/>
              </a:ext>
            </a:extLst>
          </p:cNvPr>
          <p:cNvSpPr txBox="1"/>
          <p:nvPr/>
        </p:nvSpPr>
        <p:spPr>
          <a:xfrm>
            <a:off x="5530242" y="2251716"/>
            <a:ext cx="3265317" cy="27762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SDV 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Future-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proven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D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omain</a:t>
            </a:r>
            <a:endParaRPr lang="de-DE" sz="1600" i="0" dirty="0">
              <a:effectLst/>
              <a:latin typeface="+mn-l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We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simplify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 SDV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But Plugin not 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tested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F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ield</a:t>
            </a:r>
            <a:endParaRPr lang="de-DE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202122"/>
                </a:solidFill>
                <a:latin typeface="Arial" panose="020B0604020202020204" pitchFamily="34" charset="0"/>
              </a:rPr>
              <a:t>Further Development </a:t>
            </a:r>
            <a:r>
              <a:rPr lang="de-DE" sz="1600" b="1" dirty="0" err="1">
                <a:solidFill>
                  <a:srgbClr val="202122"/>
                </a:solidFill>
                <a:latin typeface="Arial" panose="020B0604020202020204" pitchFamily="34" charset="0"/>
              </a:rPr>
              <a:t>required</a:t>
            </a:r>
            <a:br>
              <a:rPr lang="de-DE" sz="16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  <a:sym typeface="Wingdings" pitchFamily="2" charset="2"/>
              </a:rPr>
              <a:t>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We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keep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Maintaining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!</a:t>
            </a:r>
            <a:br>
              <a:rPr lang="de-DE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400" i="0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12FC628-6D87-4F98-7EC1-840AADD603A3}"/>
              </a:ext>
            </a:extLst>
          </p:cNvPr>
          <p:cNvGrpSpPr/>
          <p:nvPr/>
        </p:nvGrpSpPr>
        <p:grpSpPr>
          <a:xfrm>
            <a:off x="500417" y="2823010"/>
            <a:ext cx="866221" cy="887404"/>
            <a:chOff x="940532" y="3682780"/>
            <a:chExt cx="2011915" cy="2100373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29EE6D35-95DA-D1F1-B820-FC2CB09A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23" name="Grafik 22" descr="Zahnrad mit einfarbiger Füllung">
              <a:extLst>
                <a:ext uri="{FF2B5EF4-FFF2-40B4-BE49-F238E27FC236}">
                  <a16:creationId xmlns:a16="http://schemas.microsoft.com/office/drawing/2014/main" id="{DE4894BB-A621-C521-A3A5-E38B666CB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5B2C92DD-6FA8-AD01-7556-B57AC1543A8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F3D0F71-7B89-ED99-74DF-1DB65EFA059E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9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>
          <a:xfrm>
            <a:off x="457200" y="304797"/>
            <a:ext cx="8229600" cy="758827"/>
          </a:xfrm>
        </p:spPr>
        <p:txBody>
          <a:bodyPr numCol="1" anchor="b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de-DE" altLang="de-DE"/>
              <a:t>CONCLUSION: WHAT WE HAVE LEARNED</a:t>
            </a:r>
            <a:endParaRPr lang="de-DE" altLang="de-DE" cap="none"/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 anchor="b">
            <a:normAutofit/>
          </a:bodyPr>
          <a:lstStyle/>
          <a:p>
            <a:pPr marL="0" indent="0" eaLnBrk="1" hangingPunct="1"/>
            <a:r>
              <a:rPr lang="de-DE" altLang="de-DE" cap="none" dirty="0"/>
              <a:t>WE COULD ALL ENHANCE OUR SKILLSET IN THIS PROJECT</a:t>
            </a:r>
          </a:p>
        </p:txBody>
      </p:sp>
      <p:sp>
        <p:nvSpPr>
          <p:cNvPr id="26635" name="Slide Number Placeholder 5">
            <a:extLst>
              <a:ext uri="{FF2B5EF4-FFF2-40B4-BE49-F238E27FC236}">
                <a16:creationId xmlns:a16="http://schemas.microsoft.com/office/drawing/2014/main" id="{DE093D24-0D69-DEEE-DD77-EAD6642A9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28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 hidden="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28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BECD900-FA44-E1AC-25E3-09668BD5F31A}"/>
              </a:ext>
            </a:extLst>
          </p:cNvPr>
          <p:cNvSpPr txBox="1"/>
          <p:nvPr/>
        </p:nvSpPr>
        <p:spPr>
          <a:xfrm>
            <a:off x="457200" y="1682990"/>
            <a:ext cx="6200078" cy="2935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SDV-Development &amp;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Toolstack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(Leda Environment)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Working in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incubating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Hightech Project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Development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Plugin</a:t>
            </a:r>
            <a:b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Project Management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Collaborative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Toolstack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on GitHub 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Projects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multiple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Parties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(University,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, Leda)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de-DE" altLang="de-DE" sz="13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de-DE" altLang="de-DE" sz="1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Team &amp; Time Management</a:t>
            </a:r>
            <a:b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The Open Source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Code Guidelines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de-DE" altLang="de-DE" sz="13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unexpected</a:t>
            </a:r>
            <a:r>
              <a:rPr lang="de-DE" altLang="de-DE" sz="1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Various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Legal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Guidlines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E143F09B-C929-2E8A-F197-AC06B56DD7CF}"/>
              </a:ext>
            </a:extLst>
          </p:cNvPr>
          <p:cNvGrpSpPr/>
          <p:nvPr/>
        </p:nvGrpSpPr>
        <p:grpSpPr>
          <a:xfrm>
            <a:off x="6132547" y="1850173"/>
            <a:ext cx="1049462" cy="901148"/>
            <a:chOff x="940532" y="3682780"/>
            <a:chExt cx="2011915" cy="2100373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095DACCB-3DCD-5220-6606-582E1028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21" name="Grafik 20" descr="Zahnrad mit einfarbiger Füllung">
              <a:extLst>
                <a:ext uri="{FF2B5EF4-FFF2-40B4-BE49-F238E27FC236}">
                  <a16:creationId xmlns:a16="http://schemas.microsoft.com/office/drawing/2014/main" id="{F3BB9142-2C39-C22A-8258-EDD9D9C30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864BE55C-4C66-F32E-BED5-C97C066AA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998" y="3090409"/>
            <a:ext cx="692559" cy="69255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753AB25-8B45-B3FE-9E87-74723AABAA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8382" y="4113453"/>
            <a:ext cx="1335550" cy="43405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553D2D9-3997-5DB3-D98C-754928FEF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2547" y="3695480"/>
            <a:ext cx="1270000" cy="127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3D0B8B7-33DD-6434-4B4D-AE10167A897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FE2C4-3C80-4F03-9B95-33638824741D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60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6" y="1584325"/>
            <a:ext cx="5925607" cy="561975"/>
          </a:xfrm>
        </p:spPr>
        <p:txBody>
          <a:bodyPr/>
          <a:lstStyle/>
          <a:p>
            <a:r>
              <a:rPr lang="de-DE" sz="2800" b="1" i="0" dirty="0">
                <a:latin typeface="+mn-lt"/>
                <a:cs typeface="Arial" panose="020B0604020202020204" pitchFamily="34" charset="0"/>
              </a:rPr>
              <a:t>Team </a:t>
            </a:r>
            <a:r>
              <a:rPr lang="de-DE" sz="2800" b="1" i="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Bosch.IO </a:t>
            </a:r>
            <a:r>
              <a:rPr lang="de-DE" sz="2800" b="1" dirty="0" err="1">
                <a:latin typeface="+mn-lt"/>
                <a:cs typeface="Arial" panose="020B0604020202020204" pitchFamily="34" charset="0"/>
              </a:rPr>
              <a:t>thanks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you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for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the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attention</a:t>
            </a:r>
            <a:r>
              <a:rPr lang="de-DE" dirty="0">
                <a:latin typeface="+mn-lt"/>
                <a:cs typeface="Arial" panose="020B0604020202020204" pitchFamily="34" charset="0"/>
              </a:rPr>
              <a:t>! – Q&amp;A</a:t>
            </a:r>
            <a:endParaRPr lang="de-DE" sz="28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5" y="2793999"/>
            <a:ext cx="6924675" cy="2112963"/>
          </a:xfrm>
        </p:spPr>
        <p:txBody>
          <a:bodyPr/>
          <a:lstStyle/>
          <a:p>
            <a:pPr eaLnBrk="1" hangingPunct="1"/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Carlo Pötter, Maximilian Nerlich, </a:t>
            </a:r>
            <a:b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Martin Hoffmann &amp; Leonardo d‘Angelico</a:t>
            </a:r>
          </a:p>
          <a:p>
            <a:pPr eaLnBrk="1" hangingPunct="1"/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Business Information Systems</a:t>
            </a: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https://github.com/software-engineering-project-org </a:t>
            </a:r>
          </a:p>
        </p:txBody>
      </p:sp>
      <p:pic>
        <p:nvPicPr>
          <p:cNvPr id="3" name="Picture 2" descr="Ein Bild, das Rad, Reifen, Autoteile, Transport enthält.&#10;&#10;Automatisch generierte Beschreibung">
            <a:extLst>
              <a:ext uri="{FF2B5EF4-FFF2-40B4-BE49-F238E27FC236}">
                <a16:creationId xmlns:a16="http://schemas.microsoft.com/office/drawing/2014/main" id="{FD666E6D-467F-C79D-CAB8-AC5EDE3D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0600" y="876023"/>
            <a:ext cx="2089852" cy="187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6648F75-68FC-4121-E9D1-DECD67AB5FEC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975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B18188-84D6-D01D-4CFF-B9F22AB975B3}"/>
              </a:ext>
            </a:extLst>
          </p:cNvPr>
          <p:cNvGrpSpPr/>
          <p:nvPr/>
        </p:nvGrpSpPr>
        <p:grpSpPr>
          <a:xfrm>
            <a:off x="6594709" y="1884727"/>
            <a:ext cx="2077305" cy="656538"/>
            <a:chOff x="4137616" y="2805919"/>
            <a:chExt cx="1765344" cy="656538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8469A17B-A477-7CC2-B2DC-392E4637200C}"/>
                </a:ext>
              </a:extLst>
            </p:cNvPr>
            <p:cNvSpPr/>
            <p:nvPr/>
          </p:nvSpPr>
          <p:spPr>
            <a:xfrm>
              <a:off x="4137616" y="2805919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CF4EAE1-92CA-E00B-5EE7-2F05BA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5588" y="2863253"/>
              <a:ext cx="1235612" cy="501229"/>
            </a:xfrm>
            <a:prstGeom prst="rect">
              <a:avLst/>
            </a:prstGeom>
          </p:spPr>
        </p:pic>
      </p:grp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79F4727D-1E08-2682-ACA9-9F50536FE5CB}"/>
              </a:ext>
            </a:extLst>
          </p:cNvPr>
          <p:cNvSpPr/>
          <p:nvPr/>
        </p:nvSpPr>
        <p:spPr>
          <a:xfrm>
            <a:off x="457199" y="1880231"/>
            <a:ext cx="1945795" cy="656538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i="1" dirty="0">
                <a:solidFill>
                  <a:schemeClr val="tx1"/>
                </a:solidFill>
              </a:rPr>
              <a:t>SEP PROJECT </a:t>
            </a:r>
          </a:p>
          <a:p>
            <a:r>
              <a:rPr lang="de-DE" sz="1200" b="1" i="1" dirty="0">
                <a:solidFill>
                  <a:schemeClr val="tx1"/>
                </a:solidFill>
              </a:rPr>
              <a:t>       TEAM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4121FE7-93AF-65F6-E8EF-15B1BAA30B09}"/>
              </a:ext>
            </a:extLst>
          </p:cNvPr>
          <p:cNvCxnSpPr>
            <a:cxnSpLocks/>
            <a:stCxn id="12" idx="3"/>
            <a:endCxn id="3" idx="1"/>
          </p:cNvCxnSpPr>
          <p:nvPr/>
        </p:nvCxnSpPr>
        <p:spPr>
          <a:xfrm flipV="1">
            <a:off x="2402994" y="2205946"/>
            <a:ext cx="1003611" cy="2554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6A3B77B0-03D0-78CB-58D1-CC8E353C2235}"/>
              </a:ext>
            </a:extLst>
          </p:cNvPr>
          <p:cNvSpPr txBox="1"/>
          <p:nvPr/>
        </p:nvSpPr>
        <p:spPr>
          <a:xfrm>
            <a:off x="457199" y="2909746"/>
            <a:ext cx="9230360" cy="1959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dirty="0">
                <a:solidFill>
                  <a:srgbClr val="374151"/>
                </a:solidFill>
                <a:latin typeface="Söhne"/>
              </a:rPr>
              <a:t>Bosch.IO as 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Mediator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between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Us &amp; Eclipse Foundation</a:t>
            </a:r>
          </a:p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dirty="0">
                <a:solidFill>
                  <a:srgbClr val="374151"/>
                </a:solidFill>
                <a:latin typeface="Söhne"/>
              </a:rPr>
              <a:t>Bosch.IO has strategic Open Source Collaboration</a:t>
            </a:r>
          </a:p>
          <a:p>
            <a:pPr marL="1187450" lvl="2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dirty="0">
                <a:solidFill>
                  <a:srgbClr val="374151"/>
                </a:solidFill>
                <a:latin typeface="Söhne"/>
              </a:rPr>
              <a:t>We develop in Context of Eclipse Foundation</a:t>
            </a:r>
          </a:p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Role of Bosch.IO: </a:t>
            </a:r>
            <a:r>
              <a:rPr lang="de-DE" altLang="de-DE" b="1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Mentoring, Project Mediation, Tech. Guidance</a:t>
            </a:r>
          </a:p>
          <a:p>
            <a:pPr marL="1187450" lvl="2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Söhne"/>
                <a:cs typeface="Arial" panose="020B0604020202020204" pitchFamily="34" charset="0"/>
              </a:rPr>
              <a:t>Dr. Kristan: Direct Contact Person &amp; PO; M. Grzanna = Tech. Assistance </a:t>
            </a:r>
            <a:br>
              <a:rPr lang="de-DE" altLang="de-DE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</a:br>
            <a:endParaRPr lang="de-DE" dirty="0">
              <a:solidFill>
                <a:srgbClr val="C00000"/>
              </a:solidFill>
              <a:latin typeface="Söhne"/>
            </a:endParaRPr>
          </a:p>
        </p:txBody>
      </p:sp>
      <p:sp>
        <p:nvSpPr>
          <p:cNvPr id="27" name="Legende mit Linie (1) 26">
            <a:extLst>
              <a:ext uri="{FF2B5EF4-FFF2-40B4-BE49-F238E27FC236}">
                <a16:creationId xmlns:a16="http://schemas.microsoft.com/office/drawing/2014/main" id="{BBB6B382-FEA8-45DA-C076-DD7AAEC4BD2D}"/>
              </a:ext>
            </a:extLst>
          </p:cNvPr>
          <p:cNvSpPr/>
          <p:nvPr/>
        </p:nvSpPr>
        <p:spPr>
          <a:xfrm>
            <a:off x="457200" y="2818927"/>
            <a:ext cx="8229599" cy="1839649"/>
          </a:xfrm>
          <a:prstGeom prst="borderCallout1">
            <a:avLst>
              <a:gd name="adj1" fmla="val 81"/>
              <a:gd name="adj2" fmla="val 17401"/>
              <a:gd name="adj3" fmla="val -16158"/>
              <a:gd name="adj4" fmla="val 51159"/>
            </a:avLst>
          </a:prstGeom>
          <a:noFill/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1FADD1-3943-0004-1C77-936E2379A67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4BBCA7-ACD9-4C12-9EAE-39BC76942089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5794E15-9925-CCDB-A158-D84F77851111}"/>
              </a:ext>
            </a:extLst>
          </p:cNvPr>
          <p:cNvSpPr txBox="1">
            <a:spLocks/>
          </p:cNvSpPr>
          <p:nvPr/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400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ROLE OF BOSCH.IO &amp; ECLIPSE FOUNDATION: COMMUNICATION FLOW</a:t>
            </a:r>
          </a:p>
        </p:txBody>
      </p:sp>
      <p:cxnSp>
        <p:nvCxnSpPr>
          <p:cNvPr id="5" name="Gewinkelte Verbindung 4">
            <a:extLst>
              <a:ext uri="{FF2B5EF4-FFF2-40B4-BE49-F238E27FC236}">
                <a16:creationId xmlns:a16="http://schemas.microsoft.com/office/drawing/2014/main" id="{69581461-2069-6370-3CE2-CD09F80536A5}"/>
              </a:ext>
            </a:extLst>
          </p:cNvPr>
          <p:cNvCxnSpPr>
            <a:cxnSpLocks/>
            <a:stCxn id="12" idx="0"/>
            <a:endCxn id="8" idx="0"/>
          </p:cNvCxnSpPr>
          <p:nvPr/>
        </p:nvCxnSpPr>
        <p:spPr>
          <a:xfrm rot="16200000" flipH="1">
            <a:off x="4529481" y="-1219153"/>
            <a:ext cx="4496" cy="6203265"/>
          </a:xfrm>
          <a:prstGeom prst="bentConnector3">
            <a:avLst>
              <a:gd name="adj1" fmla="val -5084520"/>
            </a:avLst>
          </a:prstGeom>
          <a:ln w="12700"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67F88584-ABF0-A018-6B87-A0E8C517FA0F}"/>
              </a:ext>
            </a:extLst>
          </p:cNvPr>
          <p:cNvGrpSpPr/>
          <p:nvPr/>
        </p:nvGrpSpPr>
        <p:grpSpPr>
          <a:xfrm>
            <a:off x="3406605" y="1842145"/>
            <a:ext cx="2278082" cy="741913"/>
            <a:chOff x="3406605" y="1842145"/>
            <a:chExt cx="2278082" cy="741913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5C8086EC-E577-539E-65CB-4E70C8554DEB}"/>
                </a:ext>
              </a:extLst>
            </p:cNvPr>
            <p:cNvGrpSpPr/>
            <p:nvPr/>
          </p:nvGrpSpPr>
          <p:grpSpPr>
            <a:xfrm>
              <a:off x="3406605" y="1842145"/>
              <a:ext cx="2278082" cy="741913"/>
              <a:chOff x="1211536" y="2571750"/>
              <a:chExt cx="1840976" cy="741913"/>
            </a:xfrm>
          </p:grpSpPr>
          <p:sp>
            <p:nvSpPr>
              <p:cNvPr id="3" name="Abgerundetes Rechteck 2">
                <a:extLst>
                  <a:ext uri="{FF2B5EF4-FFF2-40B4-BE49-F238E27FC236}">
                    <a16:creationId xmlns:a16="http://schemas.microsoft.com/office/drawing/2014/main" id="{B4DFF1D4-A7B4-48BC-D622-6F7E6C2A94AB}"/>
                  </a:ext>
                </a:extLst>
              </p:cNvPr>
              <p:cNvSpPr/>
              <p:nvPr/>
            </p:nvSpPr>
            <p:spPr>
              <a:xfrm>
                <a:off x="1211536" y="2607282"/>
                <a:ext cx="1765344" cy="656538"/>
              </a:xfrm>
              <a:prstGeom prst="roundRect">
                <a:avLst/>
              </a:prstGeom>
              <a:gradFill flip="none" rotWithShape="1">
                <a:gsLst>
                  <a:gs pos="0">
                    <a:srgbClr val="C9C9C9">
                      <a:tint val="66000"/>
                      <a:satMod val="160000"/>
                    </a:srgbClr>
                  </a:gs>
                  <a:gs pos="50000">
                    <a:srgbClr val="C9C9C9">
                      <a:tint val="44500"/>
                      <a:satMod val="160000"/>
                    </a:srgbClr>
                  </a:gs>
                  <a:gs pos="100000">
                    <a:srgbClr val="C9C9C9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92B689E4-4C99-262C-4380-6585A2852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3002" y="2571750"/>
                <a:ext cx="1489510" cy="741913"/>
              </a:xfrm>
              <a:prstGeom prst="rect">
                <a:avLst/>
              </a:prstGeom>
            </p:spPr>
          </p:pic>
        </p:grp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754449A7-8532-AE32-F3E9-0718316F6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543208" y="1998897"/>
              <a:ext cx="402566" cy="402566"/>
            </a:xfrm>
            <a:prstGeom prst="rect">
              <a:avLst/>
            </a:prstGeom>
          </p:spPr>
        </p:pic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8BA250D3-E56A-2C7D-7127-13A94E8C56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1885" y="1981338"/>
            <a:ext cx="429113" cy="42911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FA1B79E-4C35-8283-6290-F6009663A3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04595" y="1998440"/>
            <a:ext cx="429113" cy="429113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0C050F3-1251-6366-3783-98358F9C8323}"/>
              </a:ext>
            </a:extLst>
          </p:cNvPr>
          <p:cNvCxnSpPr>
            <a:cxnSpLocks/>
          </p:cNvCxnSpPr>
          <p:nvPr/>
        </p:nvCxnSpPr>
        <p:spPr>
          <a:xfrm>
            <a:off x="5591098" y="2212996"/>
            <a:ext cx="1003611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5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6" grpId="0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TRENNUNG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1474B2A-4AD7-0321-CC4B-CA7449AD8F83}"/>
              </a:ext>
            </a:extLst>
          </p:cNvPr>
          <p:cNvSpPr txBox="1"/>
          <p:nvPr/>
        </p:nvSpPr>
        <p:spPr>
          <a:xfrm>
            <a:off x="4087906" y="2456329"/>
            <a:ext cx="33983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AB HIER FOLIEN HINZUFÜGEN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71A78DB-6324-E757-EB77-8A0AE4FAD32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65FFE3B-2601-6A6D-5091-CE796E8E04C6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779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b="1" dirty="0"/>
              <a:t>Project </a:t>
            </a:r>
            <a:r>
              <a:rPr lang="de-DE" b="1" dirty="0" err="1"/>
              <a:t>Operations</a:t>
            </a:r>
            <a:r>
              <a:rPr lang="de-DE" b="1" dirty="0"/>
              <a:t> &amp; Organisation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7199" y="1617133"/>
            <a:ext cx="8229599" cy="2977092"/>
          </a:xfrm>
        </p:spPr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5 min ca.</a:t>
            </a: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BD81553-66EE-4EF1-3C43-9655D103BD57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488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b="1" dirty="0"/>
              <a:t>Project </a:t>
            </a:r>
            <a:r>
              <a:rPr lang="de-DE" b="1" dirty="0" err="1"/>
              <a:t>Operations</a:t>
            </a:r>
            <a:r>
              <a:rPr lang="de-DE" b="1" dirty="0"/>
              <a:t> &amp; Organisation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7199" y="1617133"/>
            <a:ext cx="8229599" cy="2977092"/>
          </a:xfrm>
        </p:spPr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5 min ca.</a:t>
            </a: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10B449D-4290-1F7E-4C94-F7F6E81EF347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191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Fließtext: Schriftgröße 18pt, Zeilenabstand einfach, Schwarz</a:t>
            </a:r>
          </a:p>
          <a:p>
            <a:pPr marL="719138" lvl="1" indent="-261938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Aufzählung ab 2. Ebene: Schriftgröße 16pt, Zeilenabstand einfach,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Kopf- und Fußzeile: Schriftgröße 12pt, Zeilenabstand einfach,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Seitenzahl: Schriftgröße 9pt, Zeilenabstand einfach, Rot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Datumsangabe: Schriftgröße 16pt, Zeilenabstand einfach, Schwarz</a:t>
            </a: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ALLGEMEIN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9" name="Inhaltsplatzhalter 4"/>
          <p:cNvSpPr>
            <a:spLocks noGrp="1"/>
          </p:cNvSpPr>
          <p:nvPr>
            <p:ph idx="1"/>
          </p:nvPr>
        </p:nvSpPr>
        <p:spPr>
          <a:xfrm>
            <a:off x="457200" y="1617134"/>
            <a:ext cx="8401507" cy="2985558"/>
          </a:xfrm>
        </p:spPr>
        <p:txBody>
          <a:bodyPr/>
          <a:lstStyle/>
          <a:p>
            <a:pPr marL="271463" indent="-271463" defTabSz="1254125" eaLnBrk="1" hangingPunct="1">
              <a:lnSpc>
                <a:spcPct val="120000"/>
              </a:lnSpc>
              <a:spcBef>
                <a:spcPts val="400"/>
              </a:spcBef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Tabellenkopf: Schriftgröße 14pt, Zeilenabstand einfach, Grau (50 % Schwarz)</a:t>
            </a:r>
          </a:p>
          <a:p>
            <a:pPr marL="271463" indent="-271463">
              <a:defRPr/>
            </a:pPr>
            <a:r>
              <a:rPr lang="de-DE"/>
              <a:t>Erste Spalte: Schriftgröße 14pt, Zeilenabstand einfach, Schwarz</a:t>
            </a:r>
          </a:p>
          <a:p>
            <a:pPr marL="271463" indent="-271463">
              <a:defRPr/>
            </a:pPr>
            <a:r>
              <a:rPr lang="de-DE"/>
              <a:t>Tabellenangaben: Schriftgröße 12pt, Zeilenabstand einfach, Schwarz</a:t>
            </a:r>
          </a:p>
          <a:p>
            <a:pPr marL="271463" indent="-271463">
              <a:defRPr/>
            </a:pPr>
            <a:r>
              <a:rPr lang="de-DE"/>
              <a:t>Rahmenlinien: 1pt Grau (50 % Schwarz) und 0,5pt Grau (50 % Schwarz)</a:t>
            </a:r>
          </a:p>
          <a:p>
            <a:pPr>
              <a:defRPr/>
            </a:pPr>
            <a:endParaRPr lang="de-DE"/>
          </a:p>
        </p:txBody>
      </p:sp>
      <p:sp>
        <p:nvSpPr>
          <p:cNvPr id="2150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</a:p>
        </p:txBody>
      </p:sp>
      <p:graphicFrame>
        <p:nvGraphicFramePr>
          <p:cNvPr id="7" name="Tabellenplatzhalter 8"/>
          <p:cNvGraphicFramePr>
            <a:graphicFrameLocks noGrp="1"/>
          </p:cNvGraphicFramePr>
          <p:nvPr/>
        </p:nvGraphicFramePr>
        <p:xfrm>
          <a:off x="457200" y="3211513"/>
          <a:ext cx="8147050" cy="1322420"/>
        </p:xfrm>
        <a:graphic>
          <a:graphicData uri="http://schemas.openxmlformats.org/drawingml/2006/table">
            <a:tbl>
              <a:tblPr/>
              <a:tblGrid>
                <a:gridCol w="287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60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altLang="de-DE" sz="1400" b="1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Hervorhebung</a:t>
                      </a:r>
                      <a:endParaRPr kumimoji="0" lang="de-DE" altLang="de-D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035D073A-125A-4B78-844D-CA560DCE7EEE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Anwendungsbeispiel</a:t>
            </a:r>
          </a:p>
        </p:txBody>
      </p:sp>
      <p:sp>
        <p:nvSpPr>
          <p:cNvPr id="32771" name="Inhaltsplatzhalter 6"/>
          <p:cNvSpPr>
            <a:spLocks noGrp="1"/>
          </p:cNvSpPr>
          <p:nvPr>
            <p:ph idx="1"/>
          </p:nvPr>
        </p:nvSpPr>
        <p:spPr>
          <a:xfrm>
            <a:off x="457200" y="4147718"/>
            <a:ext cx="8229600" cy="551289"/>
          </a:xfrm>
        </p:spPr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Tabellenunterschrift</a:t>
            </a:r>
          </a:p>
        </p:txBody>
      </p:sp>
      <p:sp>
        <p:nvSpPr>
          <p:cNvPr id="32816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</a:p>
        </p:txBody>
      </p:sp>
      <p:graphicFrame>
        <p:nvGraphicFramePr>
          <p:cNvPr id="10" name="Tabellenplatzhalter 8"/>
          <p:cNvGraphicFramePr>
            <a:graphicFrameLocks noGrp="1"/>
          </p:cNvGraphicFramePr>
          <p:nvPr/>
        </p:nvGraphicFramePr>
        <p:xfrm>
          <a:off x="539750" y="1719263"/>
          <a:ext cx="8147050" cy="2343148"/>
        </p:xfrm>
        <a:graphic>
          <a:graphicData uri="http://schemas.openxmlformats.org/drawingml/2006/table">
            <a:tbl>
              <a:tblPr/>
              <a:tblGrid>
                <a:gridCol w="287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1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altLang="de-DE" sz="1400" b="1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Hervorhebung</a:t>
                      </a:r>
                      <a:endParaRPr kumimoji="0" lang="de-DE" altLang="de-D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Farben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de-DE"/>
              <a:t>Folgende Farben können für </a:t>
            </a:r>
            <a:r>
              <a:rPr lang="de-DE" err="1"/>
              <a:t>SmartArts</a:t>
            </a:r>
            <a:r>
              <a:rPr lang="de-DE"/>
              <a:t>, </a:t>
            </a:r>
            <a:r>
              <a:rPr lang="de-DE" err="1"/>
              <a:t>Diagramme,Tabellen</a:t>
            </a:r>
            <a:r>
              <a:rPr lang="de-DE"/>
              <a:t> und Hervorhebungen verwendet werden (RGB):</a:t>
            </a:r>
          </a:p>
          <a:p>
            <a:pPr marL="271463" indent="-271463">
              <a:defRPr/>
            </a:pPr>
            <a:r>
              <a:rPr lang="de-DE"/>
              <a:t>Granat: 176 / 47 / 44</a:t>
            </a:r>
          </a:p>
          <a:p>
            <a:pPr marL="271463" indent="-271463">
              <a:defRPr/>
            </a:pPr>
            <a:r>
              <a:rPr lang="de-DE"/>
              <a:t>Karneol: 214 / 66 / 66</a:t>
            </a:r>
          </a:p>
          <a:p>
            <a:pPr marL="271463" indent="-271463">
              <a:defRPr/>
            </a:pPr>
            <a:r>
              <a:rPr lang="de-DE"/>
              <a:t>Aquamarin: 138 / 194 / 209</a:t>
            </a:r>
          </a:p>
          <a:p>
            <a:pPr marL="271463" indent="-271463">
              <a:defRPr/>
            </a:pPr>
            <a:r>
              <a:rPr lang="de-DE"/>
              <a:t>Hellgrau: 201 / 201 / 201</a:t>
            </a:r>
          </a:p>
          <a:p>
            <a:pPr marL="271463" indent="-271463">
              <a:defRPr/>
            </a:pPr>
            <a:r>
              <a:rPr lang="de-DE"/>
              <a:t>Basalt:  38 / 42 / 49</a:t>
            </a:r>
          </a:p>
          <a:p>
            <a:pPr marL="271463" indent="-271463">
              <a:defRPr/>
            </a:pPr>
            <a:endParaRPr lang="de-DE"/>
          </a:p>
          <a:p>
            <a:pPr marL="0" indent="0">
              <a:buNone/>
              <a:defRPr/>
            </a:pPr>
            <a:r>
              <a:rPr lang="de-DE"/>
              <a:t>Es können außerdem Abstufungen der Farbwerte in 20%-Schritten z. B. für Diagramme genutzt werden.</a:t>
            </a:r>
          </a:p>
        </p:txBody>
      </p:sp>
      <p:sp>
        <p:nvSpPr>
          <p:cNvPr id="12" name="Rechteck 11"/>
          <p:cNvSpPr/>
          <p:nvPr/>
        </p:nvSpPr>
        <p:spPr>
          <a:xfrm>
            <a:off x="3729038" y="1911821"/>
            <a:ext cx="360362" cy="2127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3729038" y="2233975"/>
            <a:ext cx="360362" cy="21272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729038" y="2571693"/>
            <a:ext cx="360362" cy="21272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0000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729038" y="2906844"/>
            <a:ext cx="360362" cy="2127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3729038" y="3231231"/>
            <a:ext cx="360362" cy="2127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r="4273"/>
          <a:stretch>
            <a:fillRect/>
          </a:stretch>
        </p:blipFill>
        <p:spPr/>
      </p:pic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23555" name="Textplatzhalt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1800">
                <a:latin typeface="Arial" panose="020B0604020202020204" pitchFamily="34" charset="0"/>
                <a:cs typeface="Arial" panose="020B0604020202020204" pitchFamily="34" charset="0"/>
              </a:rPr>
              <a:t>Beispiel für eine Zwischenfolie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sz="2800"/>
              <a:t>Anwendungs-beispiele</a:t>
            </a:r>
          </a:p>
        </p:txBody>
      </p:sp>
    </p:spTree>
    <p:extLst>
      <p:ext uri="{BB962C8B-B14F-4D97-AF65-F5344CB8AC3E}">
        <p14:creationId xmlns:p14="http://schemas.microsoft.com/office/powerpoint/2010/main" val="3754279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" r="2896"/>
          <a:stretch>
            <a:fillRect/>
          </a:stretch>
        </p:blipFill>
        <p:spPr/>
      </p:pic>
      <p:sp>
        <p:nvSpPr>
          <p:cNvPr id="13" name="Textplatzhalt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19461" name="Text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>
                <a:latin typeface="Arial" panose="020B0604020202020204" pitchFamily="34" charset="0"/>
                <a:cs typeface="Arial" panose="020B0604020202020204" pitchFamily="34" charset="0"/>
              </a:rPr>
              <a:t>Untertitel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>
                <a:ea typeface="+mj-ea"/>
              </a:rPr>
              <a:t>Noch Eine Zwischenfolie mit Bild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>
                <a:ea typeface="+mj-ea"/>
              </a:rPr>
              <a:t>Zwischenfolie </a:t>
            </a:r>
            <a:br>
              <a:rPr lang="de-DE" sz="2800">
                <a:ea typeface="+mj-ea"/>
              </a:rPr>
            </a:br>
            <a:r>
              <a:rPr lang="de-DE" sz="2800">
                <a:ea typeface="+mj-ea"/>
              </a:rPr>
              <a:t>ohne Bild</a:t>
            </a:r>
            <a:br>
              <a:rPr lang="de-DE" sz="2800">
                <a:ea typeface="+mj-ea"/>
              </a:rPr>
            </a:br>
            <a:endParaRPr lang="de-DE" sz="280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>
                <a:latin typeface="Arial" panose="020B0604020202020204" pitchFamily="34" charset="0"/>
                <a:cs typeface="Arial" panose="020B0604020202020204" pitchFamily="34" charset="0"/>
              </a:rPr>
              <a:t>Untertitel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Legende mit Linie (1) 26">
            <a:extLst>
              <a:ext uri="{FF2B5EF4-FFF2-40B4-BE49-F238E27FC236}">
                <a16:creationId xmlns:a16="http://schemas.microsoft.com/office/drawing/2014/main" id="{BBB6B382-FEA8-45DA-C076-DD7AAEC4BD2D}"/>
              </a:ext>
            </a:extLst>
          </p:cNvPr>
          <p:cNvSpPr/>
          <p:nvPr/>
        </p:nvSpPr>
        <p:spPr>
          <a:xfrm>
            <a:off x="457201" y="3039426"/>
            <a:ext cx="8229599" cy="1523833"/>
          </a:xfrm>
          <a:prstGeom prst="borderCallout1">
            <a:avLst>
              <a:gd name="adj1" fmla="val 81"/>
              <a:gd name="adj2" fmla="val 17401"/>
              <a:gd name="adj3" fmla="val -34011"/>
              <a:gd name="adj4" fmla="val 81138"/>
            </a:avLst>
          </a:prstGeom>
          <a:noFill/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1FADD1-3943-0004-1C77-936E2379A67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4BBCA7-ACD9-4C12-9EAE-39BC76942089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5794E15-9925-CCDB-A158-D84F77851111}"/>
              </a:ext>
            </a:extLst>
          </p:cNvPr>
          <p:cNvSpPr txBox="1">
            <a:spLocks/>
          </p:cNvSpPr>
          <p:nvPr/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400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ROLE OF BOSCH.IO &amp; ECLIPSE FOUNDATION: COMMUNICATION FLOW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3999FB1-EDF0-5DE7-F881-8871E154897F}"/>
              </a:ext>
            </a:extLst>
          </p:cNvPr>
          <p:cNvSpPr txBox="1"/>
          <p:nvPr/>
        </p:nvSpPr>
        <p:spPr>
          <a:xfrm>
            <a:off x="664958" y="3124280"/>
            <a:ext cx="9230360" cy="1959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86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err="1">
                <a:latin typeface="Söhne"/>
              </a:rPr>
              <a:t>Eclipse</a:t>
            </a:r>
            <a:r>
              <a:rPr lang="de-DE">
                <a:latin typeface="Söhne"/>
              </a:rPr>
              <a:t> </a:t>
            </a:r>
            <a:r>
              <a:rPr lang="de-DE" err="1">
                <a:latin typeface="Söhne"/>
              </a:rPr>
              <a:t>Foundation</a:t>
            </a:r>
            <a:r>
              <a:rPr lang="de-DE">
                <a:latin typeface="Söhne"/>
              </a:rPr>
              <a:t> </a:t>
            </a:r>
            <a:r>
              <a:rPr lang="de-DE" err="1">
                <a:latin typeface="Söhne"/>
              </a:rPr>
              <a:t>as</a:t>
            </a:r>
            <a:r>
              <a:rPr lang="de-DE" b="1">
                <a:latin typeface="Söhne"/>
              </a:rPr>
              <a:t> Industry Open Source </a:t>
            </a:r>
            <a:r>
              <a:rPr lang="de-DE" b="1" err="1">
                <a:latin typeface="Söhne"/>
              </a:rPr>
              <a:t>Incubator</a:t>
            </a:r>
            <a:r>
              <a:rPr lang="de-DE" b="1">
                <a:latin typeface="Söhne"/>
              </a:rPr>
              <a:t> </a:t>
            </a:r>
          </a:p>
          <a:p>
            <a:pPr marL="7286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>
                <a:solidFill>
                  <a:srgbClr val="374151"/>
                </a:solidFill>
                <a:latin typeface="Söhne"/>
              </a:rPr>
              <a:t>I</a:t>
            </a:r>
            <a:r>
              <a:rPr lang="de-DE" b="0" i="0" u="none" strike="noStrike">
                <a:solidFill>
                  <a:srgbClr val="374151"/>
                </a:solidFill>
                <a:effectLst/>
                <a:latin typeface="Söhne"/>
              </a:rPr>
              <a:t>ndustry </a:t>
            </a:r>
            <a:r>
              <a:rPr lang="de-DE">
                <a:solidFill>
                  <a:srgbClr val="374151"/>
                </a:solidFill>
                <a:latin typeface="Söhne"/>
              </a:rPr>
              <a:t>S</a:t>
            </a:r>
            <a:r>
              <a:rPr lang="de-DE" b="0" i="0" u="none" strike="noStrike">
                <a:solidFill>
                  <a:srgbClr val="374151"/>
                </a:solidFill>
                <a:effectLst/>
                <a:latin typeface="Söhne"/>
              </a:rPr>
              <a:t>tandards &amp; </a:t>
            </a:r>
            <a:r>
              <a:rPr lang="de-DE">
                <a:solidFill>
                  <a:srgbClr val="374151"/>
                </a:solidFill>
                <a:latin typeface="Söhne"/>
              </a:rPr>
              <a:t>Hub</a:t>
            </a:r>
            <a:r>
              <a:rPr lang="de-DE" b="0" i="0" u="none" strike="noStrike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err="1">
                <a:solidFill>
                  <a:srgbClr val="374151"/>
                </a:solidFill>
                <a:effectLst/>
                <a:latin typeface="Söhne"/>
              </a:rPr>
              <a:t>for</a:t>
            </a:r>
            <a:r>
              <a:rPr lang="de-DE" b="0" i="0" u="none" strike="noStrike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err="1">
                <a:solidFill>
                  <a:srgbClr val="374151"/>
                </a:solidFill>
                <a:latin typeface="Söhne"/>
              </a:rPr>
              <a:t>s</a:t>
            </a:r>
            <a:r>
              <a:rPr lang="de-DE" b="0" i="0" u="none" strike="noStrike" err="1">
                <a:solidFill>
                  <a:srgbClr val="374151"/>
                </a:solidFill>
                <a:effectLst/>
                <a:latin typeface="Söhne"/>
              </a:rPr>
              <a:t>trategic</a:t>
            </a:r>
            <a:r>
              <a:rPr lang="de-DE" b="0" i="0" u="none" strike="noStrike">
                <a:solidFill>
                  <a:srgbClr val="374151"/>
                </a:solidFill>
                <a:effectLst/>
                <a:latin typeface="Söhne"/>
              </a:rPr>
              <a:t> Open Source </a:t>
            </a:r>
            <a:r>
              <a:rPr lang="de-DE">
                <a:solidFill>
                  <a:srgbClr val="374151"/>
                </a:solidFill>
                <a:latin typeface="Söhne"/>
              </a:rPr>
              <a:t>I</a:t>
            </a:r>
            <a:r>
              <a:rPr lang="de-DE" b="0" i="0" u="none" strike="noStrike">
                <a:solidFill>
                  <a:srgbClr val="374151"/>
                </a:solidFill>
                <a:effectLst/>
                <a:latin typeface="Söhne"/>
              </a:rPr>
              <a:t>nnovation</a:t>
            </a:r>
            <a:r>
              <a:rPr lang="de-DE">
                <a:solidFill>
                  <a:srgbClr val="374151"/>
                </a:solidFill>
                <a:latin typeface="Söhne"/>
              </a:rPr>
              <a:t> </a:t>
            </a:r>
          </a:p>
          <a:p>
            <a:pPr marL="1185863" lvl="2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b="0" i="0" u="none" strike="noStrike" err="1">
                <a:solidFill>
                  <a:srgbClr val="374151"/>
                </a:solidFill>
                <a:effectLst/>
                <a:latin typeface="Söhne"/>
              </a:rPr>
              <a:t>Embraced</a:t>
            </a:r>
            <a:r>
              <a:rPr lang="de-DE" b="0" i="0" u="none" strike="noStrike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err="1">
                <a:solidFill>
                  <a:srgbClr val="374151"/>
                </a:solidFill>
                <a:effectLst/>
                <a:latin typeface="Söhne"/>
              </a:rPr>
              <a:t>by</a:t>
            </a:r>
            <a:r>
              <a:rPr lang="de-DE" b="0" i="0" u="none" strike="noStrike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>
                <a:solidFill>
                  <a:srgbClr val="374151"/>
                </a:solidFill>
                <a:latin typeface="Söhne"/>
              </a:rPr>
              <a:t>I</a:t>
            </a:r>
            <a:r>
              <a:rPr lang="de-DE" b="0" i="0" u="none" strike="noStrike">
                <a:solidFill>
                  <a:srgbClr val="374151"/>
                </a:solidFill>
                <a:effectLst/>
                <a:latin typeface="Söhne"/>
              </a:rPr>
              <a:t>ndustry </a:t>
            </a:r>
            <a:r>
              <a:rPr lang="de-DE">
                <a:solidFill>
                  <a:srgbClr val="374151"/>
                </a:solidFill>
                <a:latin typeface="Söhne"/>
              </a:rPr>
              <a:t>L</a:t>
            </a:r>
            <a:r>
              <a:rPr lang="de-DE" b="0" i="0" u="none" strike="noStrike">
                <a:solidFill>
                  <a:srgbClr val="374151"/>
                </a:solidFill>
                <a:effectLst/>
                <a:latin typeface="Söhne"/>
              </a:rPr>
              <a:t>eaders </a:t>
            </a:r>
            <a:r>
              <a:rPr lang="de-DE">
                <a:solidFill>
                  <a:srgbClr val="374151"/>
                </a:solidFill>
                <a:latin typeface="Söhne"/>
              </a:rPr>
              <a:t>(like e.g. </a:t>
            </a:r>
            <a:r>
              <a:rPr lang="de-DE" err="1">
                <a:solidFill>
                  <a:srgbClr val="374151"/>
                </a:solidFill>
                <a:latin typeface="Söhne"/>
              </a:rPr>
              <a:t>Bosch.IO</a:t>
            </a:r>
            <a:r>
              <a:rPr lang="de-DE">
                <a:solidFill>
                  <a:srgbClr val="374151"/>
                </a:solidFill>
                <a:latin typeface="Söhne"/>
              </a:rPr>
              <a:t>)</a:t>
            </a:r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b="0" i="0" u="none" strike="noStrike">
                <a:solidFill>
                  <a:srgbClr val="374151"/>
                </a:solidFill>
                <a:effectLst/>
                <a:latin typeface="Söhne"/>
              </a:rPr>
              <a:t>Carries </a:t>
            </a:r>
            <a:r>
              <a:rPr lang="de-DE" b="0" i="0" u="none" strike="noStrike" err="1">
                <a:solidFill>
                  <a:srgbClr val="374151"/>
                </a:solidFill>
                <a:effectLst/>
                <a:latin typeface="Söhne"/>
              </a:rPr>
              <a:t>Eclipse</a:t>
            </a:r>
            <a:r>
              <a:rPr lang="de-DE" b="0" i="0" u="none" strike="noStrike">
                <a:solidFill>
                  <a:srgbClr val="374151"/>
                </a:solidFill>
                <a:effectLst/>
                <a:latin typeface="Söhne"/>
              </a:rPr>
              <a:t> IDE, Jakarta EE (</a:t>
            </a:r>
            <a:r>
              <a:rPr lang="de-DE" b="0" i="0" u="none" strike="noStrike" err="1">
                <a:solidFill>
                  <a:srgbClr val="374151"/>
                </a:solidFill>
                <a:effectLst/>
                <a:latin typeface="Söhne"/>
              </a:rPr>
              <a:t>for</a:t>
            </a:r>
            <a:r>
              <a:rPr lang="de-DE" b="0" i="0" u="none" strike="noStrike">
                <a:solidFill>
                  <a:srgbClr val="374151"/>
                </a:solidFill>
                <a:effectLst/>
                <a:latin typeface="Söhne"/>
              </a:rPr>
              <a:t> JAVA), and </a:t>
            </a:r>
            <a:r>
              <a:rPr lang="de-DE" b="1" i="0" u="none" strike="noStrike">
                <a:solidFill>
                  <a:srgbClr val="C00000"/>
                </a:solidFill>
                <a:effectLst/>
                <a:latin typeface="Söhne"/>
              </a:rPr>
              <a:t>400+ </a:t>
            </a:r>
            <a:r>
              <a:rPr lang="de-DE" b="1">
                <a:solidFill>
                  <a:srgbClr val="C00000"/>
                </a:solidFill>
                <a:latin typeface="Söhne"/>
              </a:rPr>
              <a:t>O</a:t>
            </a:r>
            <a:r>
              <a:rPr lang="de-DE" b="1" i="0" u="none" strike="noStrike">
                <a:solidFill>
                  <a:srgbClr val="C00000"/>
                </a:solidFill>
                <a:effectLst/>
                <a:latin typeface="Söhne"/>
              </a:rPr>
              <a:t>pen </a:t>
            </a:r>
            <a:r>
              <a:rPr lang="de-DE" b="1">
                <a:solidFill>
                  <a:srgbClr val="C00000"/>
                </a:solidFill>
                <a:latin typeface="Söhne"/>
              </a:rPr>
              <a:t>S</a:t>
            </a:r>
            <a:r>
              <a:rPr lang="de-DE" b="1" i="0" u="none" strike="noStrike">
                <a:solidFill>
                  <a:srgbClr val="C00000"/>
                </a:solidFill>
                <a:effectLst/>
                <a:latin typeface="Söhne"/>
              </a:rPr>
              <a:t>ource </a:t>
            </a:r>
            <a:r>
              <a:rPr lang="de-DE" b="1">
                <a:solidFill>
                  <a:srgbClr val="C00000"/>
                </a:solidFill>
                <a:latin typeface="Söhne"/>
              </a:rPr>
              <a:t>P</a:t>
            </a:r>
            <a:r>
              <a:rPr lang="de-DE" b="1" i="0" u="none" strike="noStrike">
                <a:solidFill>
                  <a:srgbClr val="C00000"/>
                </a:solidFill>
                <a:effectLst/>
                <a:latin typeface="Söhne"/>
              </a:rPr>
              <a:t>rojects</a:t>
            </a:r>
          </a:p>
          <a:p>
            <a:pPr marL="444500" lvl="1">
              <a:spcBef>
                <a:spcPts val="400"/>
              </a:spcBef>
              <a:buClr>
                <a:srgbClr val="C00000"/>
              </a:buClr>
              <a:tabLst>
                <a:tab pos="1347788" algn="l"/>
              </a:tabLst>
            </a:pPr>
            <a:br>
              <a:rPr lang="de-DE" altLang="de-DE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</a:br>
            <a:endParaRPr lang="de-DE">
              <a:solidFill>
                <a:srgbClr val="374151"/>
              </a:solidFill>
              <a:latin typeface="Söhne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003C01D-D486-785F-C8E8-1E418DE36E1E}"/>
              </a:ext>
            </a:extLst>
          </p:cNvPr>
          <p:cNvGrpSpPr/>
          <p:nvPr/>
        </p:nvGrpSpPr>
        <p:grpSpPr>
          <a:xfrm>
            <a:off x="6594709" y="1884727"/>
            <a:ext cx="2077305" cy="656538"/>
            <a:chOff x="4137616" y="2805919"/>
            <a:chExt cx="1765344" cy="656538"/>
          </a:xfrm>
        </p:grpSpPr>
        <p:sp>
          <p:nvSpPr>
            <p:cNvPr id="18" name="Abgerundetes Rechteck 17">
              <a:extLst>
                <a:ext uri="{FF2B5EF4-FFF2-40B4-BE49-F238E27FC236}">
                  <a16:creationId xmlns:a16="http://schemas.microsoft.com/office/drawing/2014/main" id="{3CE75CCC-BCE5-AA07-8179-49CA7ECDD620}"/>
                </a:ext>
              </a:extLst>
            </p:cNvPr>
            <p:cNvSpPr/>
            <p:nvPr/>
          </p:nvSpPr>
          <p:spPr>
            <a:xfrm>
              <a:off x="4137616" y="2805919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28698137-18EB-100F-E50F-D52A4E82D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5588" y="2863253"/>
              <a:ext cx="1235612" cy="501229"/>
            </a:xfrm>
            <a:prstGeom prst="rect">
              <a:avLst/>
            </a:prstGeom>
          </p:spPr>
        </p:pic>
      </p:grp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739FC42E-5AF6-855F-9F48-4228A9831363}"/>
              </a:ext>
            </a:extLst>
          </p:cNvPr>
          <p:cNvSpPr/>
          <p:nvPr/>
        </p:nvSpPr>
        <p:spPr>
          <a:xfrm>
            <a:off x="457199" y="1880231"/>
            <a:ext cx="1945795" cy="656538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i="1" dirty="0">
                <a:solidFill>
                  <a:schemeClr val="tx1"/>
                </a:solidFill>
              </a:rPr>
              <a:t>SEP PROJECT </a:t>
            </a:r>
          </a:p>
          <a:p>
            <a:r>
              <a:rPr lang="de-DE" sz="1200" b="1" i="1" dirty="0">
                <a:solidFill>
                  <a:schemeClr val="tx1"/>
                </a:solidFill>
              </a:rPr>
              <a:t>       TEAM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4EF0DFAD-8ABD-6B37-5679-3C2EBDB8A52F}"/>
              </a:ext>
            </a:extLst>
          </p:cNvPr>
          <p:cNvCxnSpPr>
            <a:cxnSpLocks/>
            <a:stCxn id="21" idx="3"/>
            <a:endCxn id="29" idx="1"/>
          </p:cNvCxnSpPr>
          <p:nvPr/>
        </p:nvCxnSpPr>
        <p:spPr>
          <a:xfrm flipV="1">
            <a:off x="2402994" y="2205946"/>
            <a:ext cx="1003611" cy="2554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1E89FA3-D35F-881F-D00E-93F992AC3D94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591098" y="2212996"/>
            <a:ext cx="1003611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Gewinkelte Verbindung 23">
            <a:extLst>
              <a:ext uri="{FF2B5EF4-FFF2-40B4-BE49-F238E27FC236}">
                <a16:creationId xmlns:a16="http://schemas.microsoft.com/office/drawing/2014/main" id="{01289D3E-AD72-E892-685E-C9B43F062D5E}"/>
              </a:ext>
            </a:extLst>
          </p:cNvPr>
          <p:cNvCxnSpPr>
            <a:cxnSpLocks/>
            <a:stCxn id="21" idx="0"/>
            <a:endCxn id="18" idx="0"/>
          </p:cNvCxnSpPr>
          <p:nvPr/>
        </p:nvCxnSpPr>
        <p:spPr>
          <a:xfrm rot="16200000" flipH="1">
            <a:off x="4529481" y="-1219153"/>
            <a:ext cx="4496" cy="6203265"/>
          </a:xfrm>
          <a:prstGeom prst="bentConnector3">
            <a:avLst>
              <a:gd name="adj1" fmla="val -5084520"/>
            </a:avLst>
          </a:prstGeom>
          <a:ln w="12700"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5C275C3E-DE6C-1F38-435B-CFEBAD497780}"/>
              </a:ext>
            </a:extLst>
          </p:cNvPr>
          <p:cNvGrpSpPr/>
          <p:nvPr/>
        </p:nvGrpSpPr>
        <p:grpSpPr>
          <a:xfrm>
            <a:off x="3406605" y="1842145"/>
            <a:ext cx="2278082" cy="741913"/>
            <a:chOff x="3406605" y="1842145"/>
            <a:chExt cx="2278082" cy="741913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E22B920E-121A-4382-1F7D-847493DD47D0}"/>
                </a:ext>
              </a:extLst>
            </p:cNvPr>
            <p:cNvGrpSpPr/>
            <p:nvPr/>
          </p:nvGrpSpPr>
          <p:grpSpPr>
            <a:xfrm>
              <a:off x="3406605" y="1842145"/>
              <a:ext cx="2278082" cy="741913"/>
              <a:chOff x="1211536" y="2571750"/>
              <a:chExt cx="1840976" cy="741913"/>
            </a:xfrm>
          </p:grpSpPr>
          <p:sp>
            <p:nvSpPr>
              <p:cNvPr id="29" name="Abgerundetes Rechteck 28">
                <a:extLst>
                  <a:ext uri="{FF2B5EF4-FFF2-40B4-BE49-F238E27FC236}">
                    <a16:creationId xmlns:a16="http://schemas.microsoft.com/office/drawing/2014/main" id="{ADABBF68-B110-BC2C-BB24-0AAF6F7ED34B}"/>
                  </a:ext>
                </a:extLst>
              </p:cNvPr>
              <p:cNvSpPr/>
              <p:nvPr/>
            </p:nvSpPr>
            <p:spPr>
              <a:xfrm>
                <a:off x="1211536" y="2607282"/>
                <a:ext cx="1765344" cy="656538"/>
              </a:xfrm>
              <a:prstGeom prst="roundRect">
                <a:avLst/>
              </a:prstGeom>
              <a:gradFill flip="none" rotWithShape="1">
                <a:gsLst>
                  <a:gs pos="0">
                    <a:srgbClr val="C9C9C9">
                      <a:tint val="66000"/>
                      <a:satMod val="160000"/>
                    </a:srgbClr>
                  </a:gs>
                  <a:gs pos="50000">
                    <a:srgbClr val="C9C9C9">
                      <a:tint val="44500"/>
                      <a:satMod val="160000"/>
                    </a:srgbClr>
                  </a:gs>
                  <a:gs pos="100000">
                    <a:srgbClr val="C9C9C9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C4CD947A-D62E-205C-C800-BB3D391F9A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3002" y="2571750"/>
                <a:ext cx="1489510" cy="741913"/>
              </a:xfrm>
              <a:prstGeom prst="rect">
                <a:avLst/>
              </a:prstGeom>
            </p:spPr>
          </p:pic>
        </p:grp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EFDA354E-B8B8-C65F-5CF5-F1D9FB40B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543208" y="1998897"/>
              <a:ext cx="402566" cy="402566"/>
            </a:xfrm>
            <a:prstGeom prst="rect">
              <a:avLst/>
            </a:prstGeom>
          </p:spPr>
        </p:pic>
      </p:grpSp>
      <p:pic>
        <p:nvPicPr>
          <p:cNvPr id="33" name="Grafik 32">
            <a:extLst>
              <a:ext uri="{FF2B5EF4-FFF2-40B4-BE49-F238E27FC236}">
                <a16:creationId xmlns:a16="http://schemas.microsoft.com/office/drawing/2014/main" id="{D9B4170E-769F-CA81-DB81-1231786C65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04595" y="1998440"/>
            <a:ext cx="429113" cy="429113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5305920E-F093-4C08-0D42-122415CBC3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1885" y="1981338"/>
            <a:ext cx="429113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2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Hier könnte sich Ihr Fließtext befinden. Fließtexte sind natürlich nicht schlecht – aber in einer Präsentation auch nicht optimal. Haben Sie ein Herz für Ihre Zuhörer und bedenken Sie folgende Tipps: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Lange Texte vermeiden,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Schlagwörter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oder kurze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Wortgruppen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hervorheben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Aufzählungen verwenden.</a:t>
            </a: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AUFZÄHLUNG</a:t>
            </a:r>
            <a:endParaRPr lang="de-DE" altLang="de-DE" sz="1800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</a:p>
        </p:txBody>
      </p:sp>
      <p:sp>
        <p:nvSpPr>
          <p:cNvPr id="28677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könnte sich Ihre Bildunterschrift befinden </a:t>
            </a:r>
            <a:r>
              <a:rPr lang="mr-IN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Arial, 12pt, 50 % Schwarz</a:t>
            </a:r>
          </a:p>
        </p:txBody>
      </p:sp>
      <p:pic>
        <p:nvPicPr>
          <p:cNvPr id="9" name="Bildplatzhalter 8" descr="2013_Bibliothek_004_UL.jpg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21186"/>
          <a:stretch>
            <a:fillRect/>
          </a:stretch>
        </p:blipFill>
        <p:spPr/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Bildplatzhalter 3" descr="2013_GWZ-Eingangsbereich_003_UL.jp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>
            <a:fillRect/>
          </a:stretch>
        </p:blipFill>
        <p:spPr>
          <a:xfrm>
            <a:off x="7938" y="0"/>
            <a:ext cx="9136062" cy="5135562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Anwendungs-beispiel</a:t>
            </a:r>
          </a:p>
        </p:txBody>
      </p:sp>
      <p:sp>
        <p:nvSpPr>
          <p:cNvPr id="3072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Vergessen Sie bei der Verwendung von Bildmaterial bitte nicht die </a:t>
            </a:r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</a:rPr>
              <a:t>Angabe der Quelle </a:t>
            </a: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und vergewissern Sie sich, dass Sie über die nötigen </a:t>
            </a:r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</a:rPr>
              <a:t>Bildrechte</a:t>
            </a: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 verfügen.</a:t>
            </a:r>
          </a:p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Kennen Sie schon unseren </a:t>
            </a:r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Fotoservice</a:t>
            </a: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728" name="Inhaltsplatzhalter 7"/>
          <p:cNvSpPr txBox="1">
            <a:spLocks/>
          </p:cNvSpPr>
          <p:nvPr/>
        </p:nvSpPr>
        <p:spPr bwMode="auto">
          <a:xfrm>
            <a:off x="3352800" y="4368800"/>
            <a:ext cx="4993843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628650" indent="-1714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0858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5430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002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4574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146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3718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290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D8413E"/>
              </a:buClr>
            </a:pPr>
            <a:r>
              <a:rPr lang="de-DE" altLang="de-DE">
                <a:solidFill>
                  <a:srgbClr val="7F7F7F"/>
                </a:solidFill>
              </a:rPr>
              <a:t>Quelle: Universität Leipzig / Name des Fotografen</a:t>
            </a:r>
          </a:p>
        </p:txBody>
      </p:sp>
      <p:pic>
        <p:nvPicPr>
          <p:cNvPr id="11" name="Bildplatzhalter 8" descr="2013_GWZ_002_UL1.jpg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3" b="4833"/>
          <a:stretch>
            <a:fillRect/>
          </a:stretch>
        </p:blipFill>
        <p:spPr/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</a:p>
        </p:txBody>
      </p:sp>
      <p:sp>
        <p:nvSpPr>
          <p:cNvPr id="317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Abbildungsunterschrift</a:t>
            </a:r>
            <a:endParaRPr lang="de-DE" altLang="de-DE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1749" name="Diagrammplatzhalter 8"/>
          <p:cNvGraphicFramePr>
            <a:graphicFrameLocks noGrp="1"/>
          </p:cNvGraphicFramePr>
          <p:nvPr>
            <p:ph type="chart" sz="quarter" idx="16"/>
            <p:extLst>
              <p:ext uri="{D42A27DB-BD31-4B8C-83A1-F6EECF244321}">
                <p14:modId xmlns:p14="http://schemas.microsoft.com/office/powerpoint/2010/main" val="3079074230"/>
              </p:ext>
            </p:extLst>
          </p:nvPr>
        </p:nvGraphicFramePr>
        <p:xfrm>
          <a:off x="416719" y="1561580"/>
          <a:ext cx="3840727" cy="289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2" imgW="3950550" imgH="3078747" progId="Excel.Chart.8">
                  <p:embed/>
                </p:oleObj>
              </mc:Choice>
              <mc:Fallback>
                <p:oleObj name="Diagramm" r:id="rId2" imgW="3950550" imgH="3078747" progId="Excel.Chart.8">
                  <p:embed/>
                  <p:pic>
                    <p:nvPicPr>
                      <p:cNvPr id="0" name="Diagrammplatzhalter 8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719" y="1561580"/>
                        <a:ext cx="3840727" cy="289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2" name="Diagrammplatzhalter 8"/>
          <p:cNvGraphicFramePr>
            <a:graphicFrameLocks/>
          </p:cNvGraphicFramePr>
          <p:nvPr/>
        </p:nvGraphicFramePr>
        <p:xfrm>
          <a:off x="4648200" y="1471613"/>
          <a:ext cx="4030663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4" imgW="4035902" imgH="3078747" progId="Excel.Chart.8">
                  <p:embed/>
                </p:oleObj>
              </mc:Choice>
              <mc:Fallback>
                <p:oleObj name="Diagramm" r:id="rId4" imgW="4035902" imgH="3078747" progId="Excel.Chart.8">
                  <p:embed/>
                  <p:pic>
                    <p:nvPicPr>
                      <p:cNvPr id="0" name="Diagrammplatzhalter 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471613"/>
                        <a:ext cx="4030663" cy="307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3" name="Textfeld 10"/>
          <p:cNvSpPr txBox="1">
            <a:spLocks noChangeArrowheads="1"/>
          </p:cNvSpPr>
          <p:nvPr/>
        </p:nvSpPr>
        <p:spPr bwMode="auto">
          <a:xfrm>
            <a:off x="1813142" y="2959964"/>
            <a:ext cx="10414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e-DE" altLang="de-DE" sz="1800" b="1">
                <a:solidFill>
                  <a:schemeClr val="tx1"/>
                </a:solidFill>
              </a:rPr>
              <a:t>Gesamt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e-DE" altLang="de-DE" sz="1800" b="1">
                <a:solidFill>
                  <a:schemeClr val="tx1"/>
                </a:solidFill>
              </a:rPr>
              <a:t>14,8</a:t>
            </a:r>
          </a:p>
        </p:txBody>
      </p:sp>
      <p:sp>
        <p:nvSpPr>
          <p:cNvPr id="31754" name="Inhaltsplatzhalter 2"/>
          <p:cNvSpPr txBox="1">
            <a:spLocks/>
          </p:cNvSpPr>
          <p:nvPr/>
        </p:nvSpPr>
        <p:spPr bwMode="auto">
          <a:xfrm>
            <a:off x="4783138" y="4432300"/>
            <a:ext cx="384492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D8413E"/>
              </a:buClr>
            </a:pPr>
            <a:r>
              <a:rPr lang="de-DE" altLang="de-DE">
                <a:solidFill>
                  <a:srgbClr val="7F7F7F"/>
                </a:solidFill>
              </a:rPr>
              <a:t>Abbildungsunterschrift</a:t>
            </a:r>
          </a:p>
          <a:p>
            <a:pPr eaLnBrk="1" hangingPunct="1">
              <a:buClr>
                <a:srgbClr val="D8413E"/>
              </a:buClr>
            </a:pPr>
            <a:endParaRPr lang="de-DE" altLang="de-DE" sz="1000">
              <a:solidFill>
                <a:srgbClr val="7F7F7F"/>
              </a:solidFill>
            </a:endParaRPr>
          </a:p>
        </p:txBody>
      </p:sp>
      <p:sp>
        <p:nvSpPr>
          <p:cNvPr id="31755" name="Textplatzhalter 3"/>
          <p:cNvSpPr txBox="1">
            <a:spLocks/>
          </p:cNvSpPr>
          <p:nvPr/>
        </p:nvSpPr>
        <p:spPr bwMode="auto">
          <a:xfrm>
            <a:off x="457200" y="1063625"/>
            <a:ext cx="7002463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400"/>
              <a:t>DIAGRAMME</a:t>
            </a:r>
            <a:endParaRPr lang="de-DE" altLang="de-DE" sz="180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5" y="1584325"/>
            <a:ext cx="7985125" cy="561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>
                <a:ea typeface="+mj-ea"/>
              </a:rPr>
              <a:t>Vielen Dank!</a:t>
            </a: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5" y="2449513"/>
            <a:ext cx="6924675" cy="2457450"/>
          </a:xfrm>
        </p:spPr>
        <p:txBody>
          <a:bodyPr/>
          <a:lstStyle/>
          <a:p>
            <a:pPr eaLnBrk="1" hangingPunct="1"/>
            <a:r>
              <a:rPr lang="de-DE" altLang="de-DE" sz="1600" b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  <a:p>
            <a:pPr eaLnBrk="1" hangingPunct="1"/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Einrichtung</a:t>
            </a:r>
          </a:p>
          <a:p>
            <a:pPr eaLnBrk="1" hangingPunct="1"/>
            <a:endParaRPr lang="de-DE" altLang="de-DE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Adresse einzeilig</a:t>
            </a:r>
          </a:p>
          <a:p>
            <a:pPr eaLnBrk="1" hangingPunct="1"/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T +49 341 97-xxxxx   F +49 341 97-xxxxx</a:t>
            </a:r>
          </a:p>
          <a:p>
            <a:pPr eaLnBrk="1" hangingPunct="1"/>
            <a:endParaRPr lang="de-DE" altLang="de-DE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xxx@uni-leipzig.de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www.uni-leipzig.de</a:t>
            </a:r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3120C07-8388-22F9-7528-C424AF62C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839" y="3511410"/>
            <a:ext cx="1063774" cy="1063774"/>
          </a:xfrm>
          <a:prstGeom prst="rect">
            <a:avLst/>
          </a:prstGeom>
        </p:spPr>
      </p:pic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32990" y="1579644"/>
            <a:ext cx="8229599" cy="1063774"/>
          </a:xfrm>
        </p:spPr>
        <p:txBody>
          <a:bodyPr/>
          <a:lstStyle/>
          <a:p>
            <a:pPr>
              <a:spcBef>
                <a:spcPts val="400"/>
              </a:spcBef>
              <a:tabLst>
                <a:tab pos="1347788" algn="l"/>
              </a:tabLst>
            </a:pPr>
            <a:r>
              <a:rPr lang="de-DE" b="1" i="0" u="none" strike="noStrike" err="1">
                <a:effectLst/>
                <a:latin typeface="Söhne"/>
              </a:rPr>
              <a:t>Eclipse</a:t>
            </a:r>
            <a:r>
              <a:rPr lang="de-DE" b="1" i="0" u="none" strike="noStrike">
                <a:effectLst/>
                <a:latin typeface="Söhne"/>
              </a:rPr>
              <a:t> Leda: T</a:t>
            </a:r>
            <a:r>
              <a:rPr lang="de-DE" b="1">
                <a:latin typeface="Söhne"/>
              </a:rPr>
              <a:t>echnology </a:t>
            </a:r>
            <a:r>
              <a:rPr lang="de-DE" b="1" err="1">
                <a:latin typeface="Söhne"/>
              </a:rPr>
              <a:t>Ecosystem</a:t>
            </a:r>
            <a:r>
              <a:rPr lang="de-DE" b="1">
                <a:latin typeface="Söhne"/>
              </a:rPr>
              <a:t> </a:t>
            </a:r>
            <a:r>
              <a:rPr lang="de-DE" b="1" err="1">
                <a:latin typeface="Söhne"/>
              </a:rPr>
              <a:t>for</a:t>
            </a:r>
            <a:r>
              <a:rPr lang="de-DE" b="1">
                <a:latin typeface="Söhne"/>
              </a:rPr>
              <a:t> Software-</a:t>
            </a:r>
            <a:r>
              <a:rPr lang="de-DE" b="1" err="1">
                <a:latin typeface="Söhne"/>
              </a:rPr>
              <a:t>Defined</a:t>
            </a:r>
            <a:r>
              <a:rPr lang="de-DE" b="1">
                <a:latin typeface="Söhne"/>
              </a:rPr>
              <a:t>-</a:t>
            </a:r>
            <a:r>
              <a:rPr lang="de-DE" b="1" err="1">
                <a:latin typeface="Söhne"/>
              </a:rPr>
              <a:t>Vehicles</a:t>
            </a:r>
            <a:r>
              <a:rPr lang="de-DE" b="1">
                <a:latin typeface="Söhne"/>
              </a:rPr>
              <a:t> (SDV)</a:t>
            </a:r>
          </a:p>
          <a:p>
            <a:pPr lvl="1">
              <a:spcBef>
                <a:spcPts val="400"/>
              </a:spcBef>
              <a:tabLst>
                <a:tab pos="1347788" algn="l"/>
              </a:tabLst>
            </a:pPr>
            <a:r>
              <a:rPr lang="de-DE" b="0" i="0" u="none" strike="noStrike" err="1">
                <a:solidFill>
                  <a:srgbClr val="374151"/>
                </a:solidFill>
                <a:effectLst/>
                <a:latin typeface="Söhne"/>
              </a:rPr>
              <a:t>Aims</a:t>
            </a:r>
            <a:r>
              <a:rPr lang="de-DE" b="0" i="0" u="none" strike="noStrike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err="1">
                <a:solidFill>
                  <a:srgbClr val="374151"/>
                </a:solidFill>
                <a:effectLst/>
                <a:latin typeface="Söhne"/>
              </a:rPr>
              <a:t>to</a:t>
            </a:r>
            <a:r>
              <a:rPr lang="de-DE" b="0" i="0" u="none" strike="noStrike">
                <a:solidFill>
                  <a:srgbClr val="374151"/>
                </a:solidFill>
                <a:effectLst/>
                <a:latin typeface="Söhne"/>
              </a:rPr>
              <a:t> bring </a:t>
            </a:r>
            <a:r>
              <a:rPr lang="de-DE" b="0" i="0" u="none" strike="noStrike" err="1">
                <a:solidFill>
                  <a:srgbClr val="374151"/>
                </a:solidFill>
                <a:effectLst/>
                <a:latin typeface="Söhne"/>
              </a:rPr>
              <a:t>various</a:t>
            </a:r>
            <a:r>
              <a:rPr lang="de-DE" b="0" i="0" u="none" strike="noStrike">
                <a:solidFill>
                  <a:srgbClr val="374151"/>
                </a:solidFill>
                <a:effectLst/>
                <a:latin typeface="Söhne"/>
              </a:rPr>
              <a:t> SDV-</a:t>
            </a:r>
            <a:r>
              <a:rPr lang="de-DE">
                <a:solidFill>
                  <a:srgbClr val="374151"/>
                </a:solidFill>
                <a:latin typeface="Söhne"/>
              </a:rPr>
              <a:t>C</a:t>
            </a:r>
            <a:r>
              <a:rPr lang="de-DE" b="0" i="0" u="none" strike="noStrike">
                <a:solidFill>
                  <a:srgbClr val="374151"/>
                </a:solidFill>
                <a:effectLst/>
                <a:latin typeface="Söhne"/>
              </a:rPr>
              <a:t>omponents </a:t>
            </a:r>
            <a:r>
              <a:rPr lang="de-DE" b="0" i="0" u="none" strike="noStrike" err="1">
                <a:solidFill>
                  <a:srgbClr val="374151"/>
                </a:solidFill>
                <a:effectLst/>
                <a:latin typeface="Söhne"/>
              </a:rPr>
              <a:t>together</a:t>
            </a:r>
            <a:r>
              <a:rPr lang="de-DE" b="0" i="0" u="none" strike="noStrike">
                <a:solidFill>
                  <a:srgbClr val="374151"/>
                </a:solidFill>
                <a:effectLst/>
                <a:latin typeface="Söhne"/>
              </a:rPr>
              <a:t> in </a:t>
            </a:r>
            <a:r>
              <a:rPr lang="de-DE" b="0" i="0" u="none" strike="noStrike" err="1">
                <a:solidFill>
                  <a:srgbClr val="374151"/>
                </a:solidFill>
                <a:effectLst/>
                <a:latin typeface="Söhne"/>
              </a:rPr>
              <a:t>Optimization</a:t>
            </a:r>
            <a:endParaRPr lang="de-DE">
              <a:solidFill>
                <a:srgbClr val="374151"/>
              </a:solidFill>
              <a:latin typeface="Söhne"/>
            </a:endParaRPr>
          </a:p>
          <a:p>
            <a:pPr lvl="1">
              <a:spcBef>
                <a:spcPts val="400"/>
              </a:spcBef>
              <a:tabLst>
                <a:tab pos="1347788" algn="l"/>
              </a:tabLst>
            </a:pPr>
            <a:r>
              <a:rPr lang="de-DE" b="1" i="0" u="none" strike="noStrike">
                <a:solidFill>
                  <a:srgbClr val="C00000"/>
                </a:solidFill>
                <a:effectLst/>
                <a:latin typeface="Söhne"/>
              </a:rPr>
              <a:t>Linux </a:t>
            </a:r>
            <a:r>
              <a:rPr lang="de-DE" b="1">
                <a:solidFill>
                  <a:srgbClr val="C00000"/>
                </a:solidFill>
                <a:latin typeface="Söhne"/>
              </a:rPr>
              <a:t>Distro</a:t>
            </a:r>
            <a:r>
              <a:rPr lang="de-DE" b="1" i="0" u="none" strike="noStrike">
                <a:solidFill>
                  <a:srgbClr val="C00000"/>
                </a:solidFill>
                <a:effectLst/>
                <a:latin typeface="Söhne"/>
              </a:rPr>
              <a:t> (OS) </a:t>
            </a:r>
            <a:r>
              <a:rPr lang="de-DE" b="0" i="0" u="none" strike="noStrike" err="1">
                <a:solidFill>
                  <a:srgbClr val="374151"/>
                </a:solidFill>
                <a:effectLst/>
                <a:latin typeface="Söhne"/>
              </a:rPr>
              <a:t>with</a:t>
            </a:r>
            <a:r>
              <a:rPr lang="de-DE" b="0" i="0" u="none" strike="noStrike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>
                <a:solidFill>
                  <a:srgbClr val="374151"/>
                </a:solidFill>
                <a:latin typeface="Söhne"/>
              </a:rPr>
              <a:t>Tool S</a:t>
            </a:r>
            <a:r>
              <a:rPr lang="de-DE" b="0" i="0" u="none" strike="noStrike">
                <a:solidFill>
                  <a:srgbClr val="374151"/>
                </a:solidFill>
                <a:effectLst/>
                <a:latin typeface="Söhne"/>
              </a:rPr>
              <a:t>tack </a:t>
            </a:r>
            <a:r>
              <a:rPr lang="de-DE" b="0" i="0" u="none" strike="noStrike" err="1">
                <a:solidFill>
                  <a:srgbClr val="374151"/>
                </a:solidFill>
                <a:effectLst/>
                <a:latin typeface="Söhne"/>
              </a:rPr>
              <a:t>to</a:t>
            </a:r>
            <a:r>
              <a:rPr lang="de-DE" b="0" i="0" u="none" strike="noStrike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i="0" u="none" strike="noStrike">
                <a:solidFill>
                  <a:srgbClr val="374151"/>
                </a:solidFill>
                <a:effectLst/>
                <a:latin typeface="Söhne"/>
              </a:rPr>
              <a:t>deploy Apps on </a:t>
            </a:r>
            <a:r>
              <a:rPr lang="de-DE" err="1">
                <a:solidFill>
                  <a:srgbClr val="374151"/>
                </a:solidFill>
                <a:latin typeface="Söhne"/>
              </a:rPr>
              <a:t>V</a:t>
            </a:r>
            <a:r>
              <a:rPr lang="de-DE" i="0" u="none" strike="noStrike" err="1">
                <a:solidFill>
                  <a:srgbClr val="374151"/>
                </a:solidFill>
                <a:effectLst/>
                <a:latin typeface="Söhne"/>
              </a:rPr>
              <a:t>ehicles</a:t>
            </a:r>
            <a:r>
              <a:rPr lang="de-DE" i="0" u="none" strike="noStrike">
                <a:solidFill>
                  <a:srgbClr val="374151"/>
                </a:solidFill>
                <a:effectLst/>
                <a:latin typeface="Söhne"/>
              </a:rPr>
              <a:t> (</a:t>
            </a:r>
            <a:r>
              <a:rPr lang="de-DE" i="0" u="none" strike="noStrike" err="1">
                <a:solidFill>
                  <a:srgbClr val="374151"/>
                </a:solidFill>
                <a:effectLst/>
                <a:latin typeface="Söhne"/>
              </a:rPr>
              <a:t>Vehicles</a:t>
            </a:r>
            <a:r>
              <a:rPr lang="de-DE" i="0" u="none" strike="noStrike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i="0" u="none" strike="noStrike" err="1">
                <a:solidFill>
                  <a:srgbClr val="374151"/>
                </a:solidFill>
                <a:effectLst/>
                <a:latin typeface="Söhne"/>
              </a:rPr>
              <a:t>as</a:t>
            </a:r>
            <a:r>
              <a:rPr lang="de-DE" i="0" u="none" strike="noStrike">
                <a:solidFill>
                  <a:srgbClr val="374151"/>
                </a:solidFill>
                <a:effectLst/>
                <a:latin typeface="Söhne"/>
              </a:rPr>
              <a:t> „Computer“)</a:t>
            </a:r>
            <a:br>
              <a:rPr lang="de-DE" i="0" u="none" strike="noStrike">
                <a:solidFill>
                  <a:srgbClr val="374151"/>
                </a:solidFill>
                <a:effectLst/>
                <a:latin typeface="Söhne"/>
              </a:rPr>
            </a:br>
            <a:endParaRPr lang="de-DE">
              <a:solidFill>
                <a:srgbClr val="374151"/>
              </a:solidFill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i="0" u="none" strike="noStrike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de-DE" i="0" u="none" strike="noStrike">
                <a:solidFill>
                  <a:srgbClr val="374151"/>
                </a:solidFill>
                <a:effectLst/>
                <a:latin typeface="Söhne"/>
              </a:rPr>
            </a:br>
            <a:endParaRPr lang="de-DE" i="0" u="none" strike="noStrike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de-DE" altLang="de-DE">
              <a:solidFill>
                <a:srgbClr val="374151"/>
              </a:solidFill>
              <a:latin typeface="Söhne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>
                <a:latin typeface="Arial" panose="020B0604020202020204" pitchFamily="34" charset="0"/>
                <a:cs typeface="Arial" panose="020B0604020202020204" pitchFamily="34" charset="0"/>
              </a:rPr>
              <a:t>OUR ROLE: WE CONTRIBUTE IN ECLIPSE PROJECT: „LEDA“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Würfel 6">
            <a:extLst>
              <a:ext uri="{FF2B5EF4-FFF2-40B4-BE49-F238E27FC236}">
                <a16:creationId xmlns:a16="http://schemas.microsoft.com/office/drawing/2014/main" id="{64989CC3-C74F-909C-746F-3E380B2E4FEB}"/>
              </a:ext>
            </a:extLst>
          </p:cNvPr>
          <p:cNvSpPr/>
          <p:nvPr/>
        </p:nvSpPr>
        <p:spPr>
          <a:xfrm>
            <a:off x="790494" y="3233607"/>
            <a:ext cx="1255457" cy="936717"/>
          </a:xfrm>
          <a:prstGeom prst="cube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rgbClr val="262A31"/>
                </a:solidFill>
              </a:rPr>
              <a:t>Vehicle</a:t>
            </a:r>
            <a:br>
              <a:rPr lang="de-DE" sz="1600" b="1">
                <a:solidFill>
                  <a:srgbClr val="262A31"/>
                </a:solidFill>
              </a:rPr>
            </a:br>
            <a:r>
              <a:rPr lang="de-DE" sz="1600" b="1">
                <a:solidFill>
                  <a:srgbClr val="262A31"/>
                </a:solidFill>
              </a:rPr>
              <a:t>App</a:t>
            </a:r>
            <a:endParaRPr lang="de-DE" b="1">
              <a:solidFill>
                <a:srgbClr val="262A3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27932D7-75FD-55EA-23EE-E3CF44236B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9920" y="2894695"/>
            <a:ext cx="2629837" cy="1479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E45617E-CE64-3497-3700-13E7FE007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522" y="3364386"/>
            <a:ext cx="2019184" cy="2019184"/>
          </a:xfrm>
          <a:prstGeom prst="rect">
            <a:avLst/>
          </a:prstGeom>
        </p:spPr>
      </p:pic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76129744-A7C8-DF53-6C52-3B2A21FDAA35}"/>
              </a:ext>
            </a:extLst>
          </p:cNvPr>
          <p:cNvSpPr/>
          <p:nvPr/>
        </p:nvSpPr>
        <p:spPr>
          <a:xfrm>
            <a:off x="2171342" y="3485948"/>
            <a:ext cx="1386732" cy="432037"/>
          </a:xfrm>
          <a:prstGeom prst="rightArrow">
            <a:avLst/>
          </a:prstGeom>
          <a:solidFill>
            <a:srgbClr val="C9C9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deploy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543C679-3F8C-1C2E-19AC-8A466BB8E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310" y="2966346"/>
            <a:ext cx="1826234" cy="9131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412B4F3B-4AEF-A5EE-4538-EB07E044A7C4}"/>
              </a:ext>
            </a:extLst>
          </p:cNvPr>
          <p:cNvSpPr/>
          <p:nvPr/>
        </p:nvSpPr>
        <p:spPr>
          <a:xfrm>
            <a:off x="4969104" y="4043297"/>
            <a:ext cx="1386732" cy="432037"/>
          </a:xfrm>
          <a:prstGeom prst="rightArrow">
            <a:avLst/>
          </a:prstGeom>
          <a:solidFill>
            <a:srgbClr val="C9C9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err="1">
                <a:solidFill>
                  <a:srgbClr val="262A31"/>
                </a:solidFill>
              </a:rPr>
              <a:t>run</a:t>
            </a:r>
            <a:endParaRPr lang="de-DE" b="1" i="1">
              <a:solidFill>
                <a:srgbClr val="262A3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1D6C6E-EBE6-6B49-D306-C3C70E929121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7C4653A-E590-D5A8-81AE-5AA4091A46FF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3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3D1412A-F9C9-EE3C-AE1E-5B44DC8F1462}"/>
              </a:ext>
            </a:extLst>
          </p:cNvPr>
          <p:cNvGrpSpPr/>
          <p:nvPr/>
        </p:nvGrpSpPr>
        <p:grpSpPr>
          <a:xfrm>
            <a:off x="4186120" y="1752831"/>
            <a:ext cx="1133893" cy="1252715"/>
            <a:chOff x="940532" y="3682780"/>
            <a:chExt cx="2011915" cy="210037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78EB00B-9AFC-C44E-00D7-BE59BB9BA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1" name="Grafik 10" descr="Zahnrad mit einfarbiger Füllung">
              <a:extLst>
                <a:ext uri="{FF2B5EF4-FFF2-40B4-BE49-F238E27FC236}">
                  <a16:creationId xmlns:a16="http://schemas.microsoft.com/office/drawing/2014/main" id="{35C4F3F1-568A-28FB-4847-D5F3A254E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>
                <a:latin typeface="Arial" panose="020B0604020202020204" pitchFamily="34" charset="0"/>
                <a:cs typeface="Arial" panose="020B0604020202020204" pitchFamily="34" charset="0"/>
              </a:rPr>
              <a:t>THE PROJECT GOALS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491D593-4D06-AC18-7108-FD02BDC1A7A0}"/>
              </a:ext>
            </a:extLst>
          </p:cNvPr>
          <p:cNvGrpSpPr/>
          <p:nvPr/>
        </p:nvGrpSpPr>
        <p:grpSpPr>
          <a:xfrm>
            <a:off x="6111719" y="1505483"/>
            <a:ext cx="1657432" cy="2247636"/>
            <a:chOff x="6291181" y="1627503"/>
            <a:chExt cx="1657432" cy="2247636"/>
          </a:xfrm>
        </p:grpSpPr>
        <p:pic>
          <p:nvPicPr>
            <p:cNvPr id="8" name="Picture 2" descr="Ein Bild, das Rad, Reifen, Autoteile, Transport enthält.&#10;&#10;Automatisch generierte Beschreibung">
              <a:extLst>
                <a:ext uri="{FF2B5EF4-FFF2-40B4-BE49-F238E27FC236}">
                  <a16:creationId xmlns:a16="http://schemas.microsoft.com/office/drawing/2014/main" id="{412BBA4A-110A-C508-3359-93B437C95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1181" y="1627503"/>
              <a:ext cx="1657432" cy="1487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0AC964D2-0848-F903-CC97-F34409246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2126" y="2437318"/>
              <a:ext cx="1437821" cy="1437821"/>
            </a:xfrm>
            <a:prstGeom prst="rect">
              <a:avLst/>
            </a:prstGeom>
          </p:spPr>
        </p:pic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2A54EC3D-0416-F89D-BAE4-C442EFED8C7E}"/>
              </a:ext>
            </a:extLst>
          </p:cNvPr>
          <p:cNvSpPr txBox="1"/>
          <p:nvPr/>
        </p:nvSpPr>
        <p:spPr>
          <a:xfrm>
            <a:off x="1074591" y="3343871"/>
            <a:ext cx="6748322" cy="10623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	A. 	</a:t>
            </a:r>
            <a:r>
              <a:rPr lang="de-DE" sz="160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Reshape</a:t>
            </a:r>
            <a:r>
              <a:rPr lang="de-DE" sz="160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inefficient</a:t>
            </a:r>
            <a:r>
              <a:rPr lang="de-DE" sz="160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„</a:t>
            </a:r>
            <a:r>
              <a:rPr lang="de-DE" sz="160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old</a:t>
            </a:r>
            <a:r>
              <a:rPr lang="de-DE" sz="160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“ </a:t>
            </a:r>
            <a:r>
              <a:rPr lang="de-DE" sz="160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Deployment</a:t>
            </a:r>
            <a:r>
              <a:rPr lang="de-DE" sz="160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Process</a:t>
            </a:r>
            <a:endParaRPr lang="de-DE" sz="1600">
              <a:solidFill>
                <a:srgbClr val="262A31"/>
              </a:solidFill>
              <a:latin typeface="+mn-lt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AutoNum type="alphaUcPeriod" startAt="2"/>
            </a:pPr>
            <a:r>
              <a:rPr lang="de-DE" sz="160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  Melt </a:t>
            </a:r>
            <a:r>
              <a:rPr lang="de-DE" sz="160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new</a:t>
            </a:r>
            <a:r>
              <a:rPr lang="de-DE" sz="160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Deployment</a:t>
            </a:r>
            <a:r>
              <a:rPr lang="de-DE" sz="160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Process</a:t>
            </a:r>
            <a:r>
              <a:rPr lang="de-DE" sz="160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into</a:t>
            </a:r>
            <a:r>
              <a:rPr lang="de-DE" sz="160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VSCode</a:t>
            </a:r>
            <a:r>
              <a:rPr lang="de-DE" sz="160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Plugin</a:t>
            </a:r>
          </a:p>
          <a:p>
            <a:pPr marL="800100" lvl="1" indent="-342900">
              <a:lnSpc>
                <a:spcPct val="150000"/>
              </a:lnSpc>
              <a:buAutoNum type="alphaUcPeriod" startAt="2"/>
            </a:pPr>
            <a:r>
              <a:rPr lang="de-DE" sz="160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	Test Hardware &amp; </a:t>
            </a:r>
            <a:r>
              <a:rPr lang="de-DE" sz="160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VSCode</a:t>
            </a:r>
            <a:r>
              <a:rPr lang="de-DE" sz="160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Plugin on </a:t>
            </a:r>
            <a:r>
              <a:rPr lang="de-DE" sz="160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Jetson</a:t>
            </a:r>
            <a:r>
              <a:rPr lang="de-DE" sz="160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Nano </a:t>
            </a:r>
            <a:r>
              <a:rPr lang="de-DE" sz="160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that</a:t>
            </a:r>
            <a:r>
              <a:rPr lang="de-DE" sz="160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runs</a:t>
            </a:r>
            <a:r>
              <a:rPr lang="de-DE" sz="160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Leda</a:t>
            </a:r>
            <a:endParaRPr lang="de-DE" sz="1600">
              <a:solidFill>
                <a:srgbClr val="262A31"/>
              </a:solidFill>
              <a:latin typeface="+mn-lt"/>
              <a:cs typeface="Arial" panose="020B0604020202020204" pitchFamily="34" charset="0"/>
              <a:sym typeface="Wingdings" pitchFamily="2" charset="2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34109A-9AFA-93F7-885A-6E2CF0C49D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7734" y="1752831"/>
            <a:ext cx="1137069" cy="1137069"/>
          </a:xfrm>
          <a:prstGeom prst="rect">
            <a:avLst/>
          </a:prstGeom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96A15A7-EE8D-CF97-E04B-A4A6D5C0E00F}"/>
              </a:ext>
            </a:extLst>
          </p:cNvPr>
          <p:cNvSpPr/>
          <p:nvPr/>
        </p:nvSpPr>
        <p:spPr>
          <a:xfrm>
            <a:off x="3505106" y="2152672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B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66EB58B-4398-89A6-F89D-784474A3CF00}"/>
              </a:ext>
            </a:extLst>
          </p:cNvPr>
          <p:cNvSpPr/>
          <p:nvPr/>
        </p:nvSpPr>
        <p:spPr>
          <a:xfrm>
            <a:off x="5401575" y="2152672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C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B6E228D5-ACAD-FB41-40D5-0AA21751D22F}"/>
              </a:ext>
            </a:extLst>
          </p:cNvPr>
          <p:cNvSpPr/>
          <p:nvPr/>
        </p:nvSpPr>
        <p:spPr>
          <a:xfrm>
            <a:off x="1584938" y="2172052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3D404-8BE4-CA87-7598-292F860498E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84031C-2971-370D-009B-A7C6EAD2F9D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21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5" grpId="1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PROBLEM SPACE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21">
            <a:extLst>
              <a:ext uri="{FF2B5EF4-FFF2-40B4-BE49-F238E27FC236}">
                <a16:creationId xmlns:a16="http://schemas.microsoft.com/office/drawing/2014/main" id="{FE8D03F6-199B-2B74-F8B8-662C915EC15C}"/>
              </a:ext>
            </a:extLst>
          </p:cNvPr>
          <p:cNvSpPr/>
          <p:nvPr/>
        </p:nvSpPr>
        <p:spPr>
          <a:xfrm>
            <a:off x="1245417" y="1579644"/>
            <a:ext cx="6703196" cy="3009392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30D2DA16-BAF9-4CFB-3D68-FB9DC351B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>
                <a:latin typeface="Arial" panose="020B0604020202020204" pitchFamily="34" charset="0"/>
                <a:cs typeface="Arial" panose="020B0604020202020204" pitchFamily="34" charset="0"/>
              </a:rPr>
              <a:t>TWO FLAWS IN „OLD“ SDV DEPLOYMENT PROCESS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823635D6-D024-0140-45E0-D9B7587700FB}"/>
              </a:ext>
            </a:extLst>
          </p:cNvPr>
          <p:cNvSpPr/>
          <p:nvPr/>
        </p:nvSpPr>
        <p:spPr>
          <a:xfrm>
            <a:off x="2482292" y="3791627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>
                <a:solidFill>
                  <a:schemeClr val="tx1"/>
                </a:solidFill>
              </a:rPr>
              <a:t>Error-</a:t>
            </a:r>
            <a:r>
              <a:rPr lang="de-DE" sz="1050" b="1" i="1" err="1">
                <a:solidFill>
                  <a:schemeClr val="tx1"/>
                </a:solidFill>
              </a:rPr>
              <a:t>intense</a:t>
            </a:r>
            <a:endParaRPr lang="de-DE" sz="1050" b="1" i="1">
              <a:solidFill>
                <a:schemeClr val="tx1"/>
              </a:solidFill>
            </a:endParaRP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45D5B8F-1875-E77B-9D71-A3EDBF998B0D}"/>
              </a:ext>
            </a:extLst>
          </p:cNvPr>
          <p:cNvSpPr/>
          <p:nvPr/>
        </p:nvSpPr>
        <p:spPr>
          <a:xfrm>
            <a:off x="1473268" y="3153865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>
                <a:solidFill>
                  <a:schemeClr val="tx1"/>
                </a:solidFill>
              </a:rPr>
              <a:t>Time Overhead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E022E09-95A8-4338-9179-ABAA17065622}"/>
              </a:ext>
            </a:extLst>
          </p:cNvPr>
          <p:cNvSpPr/>
          <p:nvPr/>
        </p:nvSpPr>
        <p:spPr>
          <a:xfrm>
            <a:off x="3554101" y="3198578"/>
            <a:ext cx="1917912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err="1">
                <a:solidFill>
                  <a:schemeClr val="tx1"/>
                </a:solidFill>
              </a:rPr>
              <a:t>Advanced</a:t>
            </a:r>
            <a:r>
              <a:rPr lang="de-DE" sz="1050" b="1" i="1">
                <a:solidFill>
                  <a:schemeClr val="tx1"/>
                </a:solidFill>
              </a:rPr>
              <a:t> Infrastructure Knowledge </a:t>
            </a:r>
            <a:r>
              <a:rPr lang="de-DE" sz="1050" b="1" i="1" err="1">
                <a:solidFill>
                  <a:schemeClr val="tx1"/>
                </a:solidFill>
              </a:rPr>
              <a:t>needed</a:t>
            </a:r>
            <a:endParaRPr lang="de-DE" sz="1050" b="1" i="1">
              <a:solidFill>
                <a:schemeClr val="tx1"/>
              </a:solidFill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E8DB818B-2659-5DA0-40F9-9B2875381E7E}"/>
              </a:ext>
            </a:extLst>
          </p:cNvPr>
          <p:cNvCxnSpPr>
            <a:cxnSpLocks/>
          </p:cNvCxnSpPr>
          <p:nvPr/>
        </p:nvCxnSpPr>
        <p:spPr>
          <a:xfrm flipH="1" flipV="1">
            <a:off x="5650238" y="1588174"/>
            <a:ext cx="32276" cy="3009392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5D08C0FD-A00D-0387-8AB2-145DBDBADE5D}"/>
              </a:ext>
            </a:extLst>
          </p:cNvPr>
          <p:cNvSpPr/>
          <p:nvPr/>
        </p:nvSpPr>
        <p:spPr>
          <a:xfrm>
            <a:off x="6139504" y="3137844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>
                <a:solidFill>
                  <a:schemeClr val="tx1"/>
                </a:solidFill>
              </a:rPr>
              <a:t>Internet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56847EDE-44D8-7ADB-7212-8907BEE0AFAC}"/>
              </a:ext>
            </a:extLst>
          </p:cNvPr>
          <p:cNvSpPr/>
          <p:nvPr/>
        </p:nvSpPr>
        <p:spPr>
          <a:xfrm>
            <a:off x="6604765" y="3891895"/>
            <a:ext cx="1164756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>
                <a:solidFill>
                  <a:schemeClr val="tx1"/>
                </a:solidFill>
              </a:rPr>
              <a:t>Remote </a:t>
            </a:r>
            <a:r>
              <a:rPr lang="de-DE" sz="1050" b="1" i="1" err="1">
                <a:solidFill>
                  <a:schemeClr val="tx1"/>
                </a:solidFill>
              </a:rPr>
              <a:t>Build</a:t>
            </a:r>
            <a:r>
              <a:rPr lang="de-DE" sz="1050" b="1" i="1">
                <a:solidFill>
                  <a:schemeClr val="tx1"/>
                </a:solidFill>
              </a:rPr>
              <a:t> Tools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6EF232EC-A789-F8DC-85C5-FEF096B1B138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1923997" y="2516103"/>
            <a:ext cx="1580036" cy="637762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7359BEE-09D2-D886-4B19-3EDDED278C6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933021" y="2516103"/>
            <a:ext cx="571012" cy="1275524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477BD8A7-101F-30E6-7AA0-DE4A46BD562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510521" y="2516103"/>
            <a:ext cx="1002536" cy="68247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78CFBF05-D042-012E-18A2-CFA51DB80D38}"/>
              </a:ext>
            </a:extLst>
          </p:cNvPr>
          <p:cNvSpPr/>
          <p:nvPr/>
        </p:nvSpPr>
        <p:spPr>
          <a:xfrm>
            <a:off x="1672498" y="1820477"/>
            <a:ext cx="3663069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chemeClr val="tx1"/>
                </a:solidFill>
              </a:rPr>
              <a:t>Manuel </a:t>
            </a:r>
            <a:r>
              <a:rPr lang="de-DE" sz="1600" b="1" err="1">
                <a:solidFill>
                  <a:schemeClr val="tx1"/>
                </a:solidFill>
              </a:rPr>
              <a:t>Configuration</a:t>
            </a:r>
            <a:r>
              <a:rPr lang="de-DE" sz="1600" b="1">
                <a:solidFill>
                  <a:schemeClr val="tx1"/>
                </a:solidFill>
              </a:rPr>
              <a:t> </a:t>
            </a:r>
            <a:br>
              <a:rPr lang="de-DE" sz="1600" b="1">
                <a:solidFill>
                  <a:schemeClr val="tx1"/>
                </a:solidFill>
              </a:rPr>
            </a:br>
            <a:r>
              <a:rPr lang="de-DE" sz="1600" b="1">
                <a:solidFill>
                  <a:schemeClr val="tx1"/>
                </a:solidFill>
              </a:rPr>
              <a:t>on Vehicle (via SSH)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B8EFBC41-1912-F4C1-1A72-82323DAA54CB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6779546" y="2558424"/>
            <a:ext cx="656150" cy="1333471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259CC16E-FF20-E460-61A7-2D7FDD28C12B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6509829" y="2558424"/>
            <a:ext cx="269717" cy="60394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9E1C89D8-9F11-D639-8A27-C7163AB5B9AB}"/>
              </a:ext>
            </a:extLst>
          </p:cNvPr>
          <p:cNvSpPr/>
          <p:nvPr/>
        </p:nvSpPr>
        <p:spPr>
          <a:xfrm>
            <a:off x="5907915" y="1862798"/>
            <a:ext cx="1743261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i="1">
                <a:solidFill>
                  <a:schemeClr val="tx1"/>
                </a:solidFill>
              </a:rPr>
              <a:t>Multiple</a:t>
            </a:r>
            <a:br>
              <a:rPr lang="de-DE" sz="1600" b="1" i="1">
                <a:solidFill>
                  <a:schemeClr val="tx1"/>
                </a:solidFill>
              </a:rPr>
            </a:br>
            <a:r>
              <a:rPr lang="de-DE" sz="1600" b="1" i="1" err="1">
                <a:solidFill>
                  <a:schemeClr val="tx1"/>
                </a:solidFill>
              </a:rPr>
              <a:t>Dependencies</a:t>
            </a:r>
            <a:endParaRPr lang="de-DE" sz="1600" b="1" i="1">
              <a:solidFill>
                <a:schemeClr val="tx1"/>
              </a:solidFill>
            </a:endParaRPr>
          </a:p>
        </p:txBody>
      </p:sp>
      <p:sp>
        <p:nvSpPr>
          <p:cNvPr id="42" name="Gewitterblitz 41">
            <a:extLst>
              <a:ext uri="{FF2B5EF4-FFF2-40B4-BE49-F238E27FC236}">
                <a16:creationId xmlns:a16="http://schemas.microsoft.com/office/drawing/2014/main" id="{43DC0775-BA0F-B51F-C1C9-C4C1B7A8F092}"/>
              </a:ext>
            </a:extLst>
          </p:cNvPr>
          <p:cNvSpPr/>
          <p:nvPr/>
        </p:nvSpPr>
        <p:spPr>
          <a:xfrm rot="1200432">
            <a:off x="5156088" y="1916102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Gewitterblitz 42">
            <a:extLst>
              <a:ext uri="{FF2B5EF4-FFF2-40B4-BE49-F238E27FC236}">
                <a16:creationId xmlns:a16="http://schemas.microsoft.com/office/drawing/2014/main" id="{7A3B34D9-C43A-75D8-39BD-DC9DFF278EB6}"/>
              </a:ext>
            </a:extLst>
          </p:cNvPr>
          <p:cNvSpPr/>
          <p:nvPr/>
        </p:nvSpPr>
        <p:spPr>
          <a:xfrm rot="1200432">
            <a:off x="7446424" y="1936096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48EDC52-8434-AB3E-93F1-0015120D1ED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88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29" grpId="0" animBg="1"/>
      <p:bldP spid="30" grpId="0" animBg="1"/>
      <p:bldP spid="4" grpId="0" animBg="1"/>
      <p:bldP spid="17" grpId="0" animBg="1"/>
      <p:bldP spid="42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197B06D-1E67-5C2B-A160-55E4FE84AD20}"/>
              </a:ext>
            </a:extLst>
          </p:cNvPr>
          <p:cNvSpPr/>
          <p:nvPr/>
        </p:nvSpPr>
        <p:spPr>
          <a:xfrm>
            <a:off x="4733932" y="1589531"/>
            <a:ext cx="4027631" cy="3009392"/>
          </a:xfrm>
          <a:prstGeom prst="roundRect">
            <a:avLst/>
          </a:prstGeom>
          <a:solidFill>
            <a:srgbClr val="79B2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SOLUTION SPACE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30D2DA16-BAF9-4CFB-3D68-FB9DC351B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>
                <a:latin typeface="Arial" panose="020B0604020202020204" pitchFamily="34" charset="0"/>
                <a:cs typeface="Arial" panose="020B0604020202020204" pitchFamily="34" charset="0"/>
              </a:rPr>
              <a:t>VSCODE PLUGIN TO EASY TRIGGER NEW DEPLOYMENT PROCESS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8237564-1AE2-BED0-835D-41B3D7D365D8}"/>
              </a:ext>
            </a:extLst>
          </p:cNvPr>
          <p:cNvGrpSpPr/>
          <p:nvPr/>
        </p:nvGrpSpPr>
        <p:grpSpPr>
          <a:xfrm>
            <a:off x="7618872" y="857848"/>
            <a:ext cx="1148894" cy="1171739"/>
            <a:chOff x="940532" y="3682780"/>
            <a:chExt cx="2011915" cy="2100373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A6F159E-56E8-1EA8-893F-9A4885987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4" name="Grafik 13" descr="Zahnrad mit einfarbiger Füllung">
              <a:extLst>
                <a:ext uri="{FF2B5EF4-FFF2-40B4-BE49-F238E27FC236}">
                  <a16:creationId xmlns:a16="http://schemas.microsoft.com/office/drawing/2014/main" id="{9B6CB575-FA18-7650-68B9-B19E4727D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BE20C3CD-0B53-7B0E-C450-2481E253435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7DFCF2-3866-620D-C8A1-41C2FA6645C2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Rectangle: Rounded Corners 21">
            <a:extLst>
              <a:ext uri="{FF2B5EF4-FFF2-40B4-BE49-F238E27FC236}">
                <a16:creationId xmlns:a16="http://schemas.microsoft.com/office/drawing/2014/main" id="{3F5FF71D-9CFD-C58B-CD69-12593913682B}"/>
              </a:ext>
            </a:extLst>
          </p:cNvPr>
          <p:cNvSpPr/>
          <p:nvPr/>
        </p:nvSpPr>
        <p:spPr>
          <a:xfrm>
            <a:off x="544369" y="1589531"/>
            <a:ext cx="4027631" cy="3009392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7CC448DA-276B-0BB1-1D77-D40EB9B4FE28}"/>
              </a:ext>
            </a:extLst>
          </p:cNvPr>
          <p:cNvSpPr/>
          <p:nvPr/>
        </p:nvSpPr>
        <p:spPr>
          <a:xfrm>
            <a:off x="1338110" y="2087969"/>
            <a:ext cx="2440148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chemeClr val="tx1"/>
                </a:solidFill>
              </a:rPr>
              <a:t>Manuel </a:t>
            </a:r>
            <a:r>
              <a:rPr lang="de-DE" sz="1600" b="1" err="1">
                <a:solidFill>
                  <a:schemeClr val="tx1"/>
                </a:solidFill>
              </a:rPr>
              <a:t>Configuration</a:t>
            </a:r>
            <a:r>
              <a:rPr lang="de-DE" sz="1600" b="1">
                <a:solidFill>
                  <a:schemeClr val="tx1"/>
                </a:solidFill>
              </a:rPr>
              <a:t> </a:t>
            </a:r>
            <a:br>
              <a:rPr lang="de-DE" sz="1600" b="1">
                <a:solidFill>
                  <a:schemeClr val="tx1"/>
                </a:solidFill>
              </a:rPr>
            </a:br>
            <a:r>
              <a:rPr lang="de-DE" sz="1600" b="1">
                <a:solidFill>
                  <a:schemeClr val="tx1"/>
                </a:solidFill>
              </a:rPr>
              <a:t>on Vehicle (via SSH)</a:t>
            </a:r>
          </a:p>
        </p:txBody>
      </p:sp>
      <p:sp>
        <p:nvSpPr>
          <p:cNvPr id="19" name="Gewitterblitz 18">
            <a:extLst>
              <a:ext uri="{FF2B5EF4-FFF2-40B4-BE49-F238E27FC236}">
                <a16:creationId xmlns:a16="http://schemas.microsoft.com/office/drawing/2014/main" id="{8CC998E2-AD54-B220-7924-B23EA7E7A2DA}"/>
              </a:ext>
            </a:extLst>
          </p:cNvPr>
          <p:cNvSpPr/>
          <p:nvPr/>
        </p:nvSpPr>
        <p:spPr>
          <a:xfrm rot="1200432">
            <a:off x="1156742" y="2164162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CB16B3A0-FDC0-7CDC-AA8B-C1213CAE4A5E}"/>
              </a:ext>
            </a:extLst>
          </p:cNvPr>
          <p:cNvSpPr/>
          <p:nvPr/>
        </p:nvSpPr>
        <p:spPr>
          <a:xfrm>
            <a:off x="1338110" y="3343446"/>
            <a:ext cx="2440147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i="1">
                <a:solidFill>
                  <a:schemeClr val="tx1"/>
                </a:solidFill>
              </a:rPr>
              <a:t>Multiple</a:t>
            </a:r>
            <a:br>
              <a:rPr lang="de-DE" sz="1600" b="1" i="1">
                <a:solidFill>
                  <a:schemeClr val="tx1"/>
                </a:solidFill>
              </a:rPr>
            </a:br>
            <a:r>
              <a:rPr lang="de-DE" sz="1600" b="1" i="1" err="1">
                <a:solidFill>
                  <a:schemeClr val="tx1"/>
                </a:solidFill>
              </a:rPr>
              <a:t>Dependencies</a:t>
            </a:r>
            <a:endParaRPr lang="de-DE" sz="1600" b="1" i="1">
              <a:solidFill>
                <a:schemeClr val="tx1"/>
              </a:solidFill>
            </a:endParaRPr>
          </a:p>
        </p:txBody>
      </p:sp>
      <p:sp>
        <p:nvSpPr>
          <p:cNvPr id="21" name="Gewitterblitz 20">
            <a:extLst>
              <a:ext uri="{FF2B5EF4-FFF2-40B4-BE49-F238E27FC236}">
                <a16:creationId xmlns:a16="http://schemas.microsoft.com/office/drawing/2014/main" id="{C781BF75-CF3A-978A-39AC-949F1679369F}"/>
              </a:ext>
            </a:extLst>
          </p:cNvPr>
          <p:cNvSpPr/>
          <p:nvPr/>
        </p:nvSpPr>
        <p:spPr>
          <a:xfrm rot="1200432">
            <a:off x="1156741" y="3407663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rechts 10">
            <a:extLst>
              <a:ext uri="{FF2B5EF4-FFF2-40B4-BE49-F238E27FC236}">
                <a16:creationId xmlns:a16="http://schemas.microsoft.com/office/drawing/2014/main" id="{925D8928-24D4-3FB8-86DC-325ABF35CC9A}"/>
              </a:ext>
            </a:extLst>
          </p:cNvPr>
          <p:cNvSpPr/>
          <p:nvPr/>
        </p:nvSpPr>
        <p:spPr>
          <a:xfrm>
            <a:off x="3917136" y="2029587"/>
            <a:ext cx="1743260" cy="914400"/>
          </a:xfrm>
          <a:prstGeom prst="rightArrow">
            <a:avLst/>
          </a:prstGeom>
          <a:solidFill>
            <a:srgbClr val="79B2D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/>
              <a:t>Solution</a:t>
            </a:r>
          </a:p>
        </p:txBody>
      </p:sp>
      <p:sp>
        <p:nvSpPr>
          <p:cNvPr id="23" name="Pfeil nach rechts 22">
            <a:extLst>
              <a:ext uri="{FF2B5EF4-FFF2-40B4-BE49-F238E27FC236}">
                <a16:creationId xmlns:a16="http://schemas.microsoft.com/office/drawing/2014/main" id="{6BBED0C9-6FFF-0172-10E2-1739A4ADAC56}"/>
              </a:ext>
            </a:extLst>
          </p:cNvPr>
          <p:cNvSpPr/>
          <p:nvPr/>
        </p:nvSpPr>
        <p:spPr>
          <a:xfrm>
            <a:off x="3963725" y="3234059"/>
            <a:ext cx="1743260" cy="914400"/>
          </a:xfrm>
          <a:prstGeom prst="rightArrow">
            <a:avLst/>
          </a:prstGeom>
          <a:solidFill>
            <a:srgbClr val="79B2D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/>
              <a:t>Solution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FC10E1CF-3C09-F34F-57B2-E312773FD143}"/>
              </a:ext>
            </a:extLst>
          </p:cNvPr>
          <p:cNvSpPr/>
          <p:nvPr/>
        </p:nvSpPr>
        <p:spPr>
          <a:xfrm>
            <a:off x="5768790" y="2057437"/>
            <a:ext cx="2440148" cy="6956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err="1">
                <a:solidFill>
                  <a:schemeClr val="tx1"/>
                </a:solidFill>
              </a:rPr>
              <a:t>Deployment</a:t>
            </a:r>
            <a:r>
              <a:rPr lang="de-DE" sz="1600" b="1">
                <a:solidFill>
                  <a:schemeClr val="tx1"/>
                </a:solidFill>
              </a:rPr>
              <a:t> in IDE via </a:t>
            </a:r>
            <a:r>
              <a:rPr lang="de-DE" sz="1600" b="1" err="1">
                <a:solidFill>
                  <a:schemeClr val="tx1"/>
                </a:solidFill>
              </a:rPr>
              <a:t>VSCode</a:t>
            </a:r>
            <a:r>
              <a:rPr lang="de-DE" sz="1600" b="1">
                <a:solidFill>
                  <a:schemeClr val="tx1"/>
                </a:solidFill>
              </a:rPr>
              <a:t> Plugin</a:t>
            </a: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68522F54-E2B1-19FC-5A19-C22A2822CC77}"/>
              </a:ext>
            </a:extLst>
          </p:cNvPr>
          <p:cNvSpPr/>
          <p:nvPr/>
        </p:nvSpPr>
        <p:spPr>
          <a:xfrm>
            <a:off x="5822328" y="3053449"/>
            <a:ext cx="2440148" cy="128108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i="1" err="1">
                <a:solidFill>
                  <a:schemeClr val="tx1"/>
                </a:solidFill>
              </a:rPr>
              <a:t>Reshaped</a:t>
            </a:r>
            <a:r>
              <a:rPr lang="de-DE" sz="1600" b="1" i="1">
                <a:solidFill>
                  <a:schemeClr val="tx1"/>
                </a:solidFill>
              </a:rPr>
              <a:t> </a:t>
            </a:r>
            <a:r>
              <a:rPr lang="de-DE" sz="1600" b="1" i="1" err="1">
                <a:solidFill>
                  <a:schemeClr val="tx1"/>
                </a:solidFill>
              </a:rPr>
              <a:t>Process</a:t>
            </a:r>
            <a:r>
              <a:rPr lang="de-DE" sz="1600" b="1" i="1">
                <a:solidFill>
                  <a:schemeClr val="tx1"/>
                </a:solidFill>
              </a:rPr>
              <a:t> </a:t>
            </a:r>
            <a:r>
              <a:rPr lang="de-DE" sz="1600" b="1" i="1" err="1">
                <a:solidFill>
                  <a:schemeClr val="tx1"/>
                </a:solidFill>
              </a:rPr>
              <a:t>internalizing</a:t>
            </a:r>
            <a:r>
              <a:rPr lang="de-DE" sz="1600" b="1" i="1">
                <a:solidFill>
                  <a:schemeClr val="tx1"/>
                </a:solidFill>
              </a:rPr>
              <a:t> container-</a:t>
            </a:r>
            <a:r>
              <a:rPr lang="de-DE" sz="1600" b="1" i="1" err="1">
                <a:solidFill>
                  <a:schemeClr val="tx1"/>
                </a:solidFill>
              </a:rPr>
              <a:t>build</a:t>
            </a:r>
            <a:r>
              <a:rPr lang="de-DE" sz="1600" b="1" i="1">
                <a:solidFill>
                  <a:schemeClr val="tx1"/>
                </a:solidFill>
              </a:rPr>
              <a:t> </a:t>
            </a:r>
            <a:br>
              <a:rPr lang="de-DE" sz="1600" b="1" i="1">
                <a:solidFill>
                  <a:schemeClr val="tx1"/>
                </a:solidFill>
              </a:rPr>
            </a:br>
            <a:r>
              <a:rPr lang="de-DE" sz="1600" i="1">
                <a:solidFill>
                  <a:schemeClr val="tx1"/>
                </a:solidFill>
              </a:rPr>
              <a:t>(</a:t>
            </a:r>
            <a:r>
              <a:rPr lang="de-DE" sz="1600" i="1" err="1">
                <a:solidFill>
                  <a:schemeClr val="tx1"/>
                </a:solidFill>
              </a:rPr>
              <a:t>no</a:t>
            </a:r>
            <a:r>
              <a:rPr lang="de-DE" sz="1600" i="1">
                <a:solidFill>
                  <a:schemeClr val="tx1"/>
                </a:solidFill>
              </a:rPr>
              <a:t> </a:t>
            </a:r>
            <a:r>
              <a:rPr lang="de-DE" sz="1600" i="1" err="1">
                <a:solidFill>
                  <a:schemeClr val="tx1"/>
                </a:solidFill>
              </a:rPr>
              <a:t>internet</a:t>
            </a:r>
            <a:r>
              <a:rPr lang="de-DE" sz="1600" i="1">
                <a:solidFill>
                  <a:schemeClr val="tx1"/>
                </a:solidFill>
              </a:rPr>
              <a:t> </a:t>
            </a:r>
            <a:r>
              <a:rPr lang="de-DE" sz="1600" i="1" err="1">
                <a:solidFill>
                  <a:schemeClr val="tx1"/>
                </a:solidFill>
              </a:rPr>
              <a:t>required</a:t>
            </a:r>
            <a:r>
              <a:rPr lang="de-DE" sz="1600" i="1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431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0" grpId="0" animBg="1"/>
      <p:bldP spid="18" grpId="0" animBg="1"/>
      <p:bldP spid="19" grpId="0" animBg="1"/>
      <p:bldP spid="20" grpId="0" animBg="1"/>
      <p:bldP spid="21" grpId="0" animBg="1"/>
      <p:bldP spid="11" grpId="0" animBg="1"/>
      <p:bldP spid="23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3A5B2014-A4CB-5437-71A3-F0BFC72193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007">
            <a:off x="4395460" y="1320663"/>
            <a:ext cx="4104067" cy="2486381"/>
          </a:xfrm>
          <a:prstGeom prst="rect">
            <a:avLst/>
          </a:prstGeom>
        </p:spPr>
      </p:pic>
      <p:pic>
        <p:nvPicPr>
          <p:cNvPr id="45" name="Grafik 4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85A8FAE-4417-38D7-FE77-EAE3FC62F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855" y="2461217"/>
            <a:ext cx="470128" cy="470128"/>
          </a:xfrm>
          <a:prstGeom prst="rect">
            <a:avLst/>
          </a:prstGeom>
        </p:spPr>
      </p:pic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OUR DEPLOYMENT PROCESS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0DB191D3-442F-FCD9-74DE-E96914250E83}"/>
              </a:ext>
            </a:extLst>
          </p:cNvPr>
          <p:cNvSpPr txBox="1">
            <a:spLocks/>
          </p:cNvSpPr>
          <p:nvPr/>
        </p:nvSpPr>
        <p:spPr>
          <a:xfrm>
            <a:off x="-269881" y="-5519349"/>
            <a:ext cx="9365896" cy="806394"/>
          </a:xfrm>
          <a:prstGeom prst="rect">
            <a:avLst/>
          </a:prstGeom>
        </p:spPr>
        <p:txBody>
          <a:bodyPr/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r>
              <a:rPr lang="en-US" sz="4446"/>
              <a:t>Development Flow Today</a:t>
            </a:r>
          </a:p>
        </p:txBody>
      </p:sp>
      <p:sp>
        <p:nvSpPr>
          <p:cNvPr id="4" name="Rectangle: Rounded Corners 20">
            <a:extLst>
              <a:ext uri="{FF2B5EF4-FFF2-40B4-BE49-F238E27FC236}">
                <a16:creationId xmlns:a16="http://schemas.microsoft.com/office/drawing/2014/main" id="{0FEDFF09-8AC9-569A-595E-A871430BEE6F}"/>
              </a:ext>
            </a:extLst>
          </p:cNvPr>
          <p:cNvSpPr/>
          <p:nvPr/>
        </p:nvSpPr>
        <p:spPr>
          <a:xfrm>
            <a:off x="5457647" y="1666635"/>
            <a:ext cx="2932065" cy="2049944"/>
          </a:xfrm>
          <a:prstGeom prst="roundRect">
            <a:avLst/>
          </a:prstGeom>
          <a:solidFill>
            <a:schemeClr val="bg1">
              <a:lumMod val="50000"/>
              <a:alpha val="85927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defTabSz="1016264"/>
            <a:endParaRPr lang="en-US" sz="2001" kern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: Rounded Corners 21">
            <a:extLst>
              <a:ext uri="{FF2B5EF4-FFF2-40B4-BE49-F238E27FC236}">
                <a16:creationId xmlns:a16="http://schemas.microsoft.com/office/drawing/2014/main" id="{76B4A1A7-8914-60DB-82BF-8A74C935E99B}"/>
              </a:ext>
            </a:extLst>
          </p:cNvPr>
          <p:cNvSpPr/>
          <p:nvPr/>
        </p:nvSpPr>
        <p:spPr>
          <a:xfrm>
            <a:off x="5461430" y="1703027"/>
            <a:ext cx="2918607" cy="1406347"/>
          </a:xfrm>
          <a:prstGeom prst="roundRect">
            <a:avLst/>
          </a:prstGeom>
          <a:solidFill>
            <a:srgbClr val="89B383">
              <a:alpha val="5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51EF51-568C-61FD-0496-937D06D6BEB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83199" y="2625421"/>
            <a:ext cx="1522768" cy="1522768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F486710-EA42-F697-1FB6-38B63AFD92E0}"/>
              </a:ext>
            </a:extLst>
          </p:cNvPr>
          <p:cNvSpPr txBox="1"/>
          <p:nvPr/>
        </p:nvSpPr>
        <p:spPr>
          <a:xfrm>
            <a:off x="7497940" y="-4164462"/>
            <a:ext cx="886781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MQTT</a:t>
            </a:r>
          </a:p>
        </p:txBody>
      </p:sp>
      <p:cxnSp>
        <p:nvCxnSpPr>
          <p:cNvPr id="23" name="Gekrümmte Verbindung 22">
            <a:extLst>
              <a:ext uri="{FF2B5EF4-FFF2-40B4-BE49-F238E27FC236}">
                <a16:creationId xmlns:a16="http://schemas.microsoft.com/office/drawing/2014/main" id="{5152DB39-0FCF-9C5A-9C77-2E73D52C5047}"/>
              </a:ext>
            </a:extLst>
          </p:cNvPr>
          <p:cNvCxnSpPr>
            <a:cxnSpLocks/>
          </p:cNvCxnSpPr>
          <p:nvPr/>
        </p:nvCxnSpPr>
        <p:spPr>
          <a:xfrm>
            <a:off x="2327564" y="2983041"/>
            <a:ext cx="3745960" cy="442972"/>
          </a:xfrm>
          <a:prstGeom prst="curvedConnector3">
            <a:avLst>
              <a:gd name="adj1" fmla="val 34715"/>
            </a:avLst>
          </a:prstGeom>
          <a:ln w="60325">
            <a:solidFill>
              <a:schemeClr val="tx1"/>
            </a:solidFill>
            <a:prstDash val="sysDot"/>
            <a:headEnd type="none"/>
            <a:tailEnd type="triangle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93228ECA-0086-B6F6-5E6E-8B0DADCFDF1E}"/>
              </a:ext>
            </a:extLst>
          </p:cNvPr>
          <p:cNvSpPr txBox="1"/>
          <p:nvPr/>
        </p:nvSpPr>
        <p:spPr>
          <a:xfrm>
            <a:off x="5968744" y="-4771610"/>
            <a:ext cx="3959738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latin typeface="Poppins" pitchFamily="2" charset="77"/>
                <a:cs typeface="Poppins" pitchFamily="2" charset="77"/>
              </a:rPr>
              <a:t>5. Download container image</a:t>
            </a:r>
          </a:p>
        </p:txBody>
      </p:sp>
      <p:cxnSp>
        <p:nvCxnSpPr>
          <p:cNvPr id="26" name="Gewinkelte Verbindung 25">
            <a:extLst>
              <a:ext uri="{FF2B5EF4-FFF2-40B4-BE49-F238E27FC236}">
                <a16:creationId xmlns:a16="http://schemas.microsoft.com/office/drawing/2014/main" id="{54CB368E-B625-7395-0C53-C4D9531EFEAF}"/>
              </a:ext>
            </a:extLst>
          </p:cNvPr>
          <p:cNvCxnSpPr>
            <a:cxnSpLocks/>
          </p:cNvCxnSpPr>
          <p:nvPr/>
        </p:nvCxnSpPr>
        <p:spPr>
          <a:xfrm rot="10800000">
            <a:off x="753789" y="-2141810"/>
            <a:ext cx="2065461" cy="1256448"/>
          </a:xfrm>
          <a:prstGeom prst="bentConnector2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7DCDC7D5-D835-0E09-C22A-660BD5466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35" y="2642048"/>
            <a:ext cx="636666" cy="62817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4ED4D85-B5F1-DA5F-B27E-D2012AB07F54}"/>
              </a:ext>
            </a:extLst>
          </p:cNvPr>
          <p:cNvSpPr txBox="1"/>
          <p:nvPr/>
        </p:nvSpPr>
        <p:spPr>
          <a:xfrm>
            <a:off x="-196373" y="2744732"/>
            <a:ext cx="2020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1. </a:t>
            </a:r>
            <a:r>
              <a:rPr lang="en-US" sz="140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Develop </a:t>
            </a:r>
            <a:br>
              <a:rPr lang="en-US" sz="140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40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In-Vehicle-App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9998928-BF4C-997F-C6F2-8803BE74803C}"/>
              </a:ext>
            </a:extLst>
          </p:cNvPr>
          <p:cNvSpPr txBox="1"/>
          <p:nvPr/>
        </p:nvSpPr>
        <p:spPr>
          <a:xfrm>
            <a:off x="758668" y="1487406"/>
            <a:ext cx="1810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2. </a:t>
            </a:r>
            <a:r>
              <a:rPr lang="en-US" sz="160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Build image</a:t>
            </a:r>
          </a:p>
          <a:p>
            <a:pPr algn="ctr"/>
            <a:r>
              <a:rPr lang="en-US" sz="160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local</a:t>
            </a:r>
          </a:p>
        </p:txBody>
      </p: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id="{9E1B62DB-679F-85E5-09C0-A543C41DB465}"/>
              </a:ext>
            </a:extLst>
          </p:cNvPr>
          <p:cNvCxnSpPr>
            <a:cxnSpLocks/>
          </p:cNvCxnSpPr>
          <p:nvPr/>
        </p:nvCxnSpPr>
        <p:spPr>
          <a:xfrm flipV="1">
            <a:off x="1740879" y="-4427223"/>
            <a:ext cx="2756645" cy="1126000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krümmte Verbindung 33">
            <a:extLst>
              <a:ext uri="{FF2B5EF4-FFF2-40B4-BE49-F238E27FC236}">
                <a16:creationId xmlns:a16="http://schemas.microsoft.com/office/drawing/2014/main" id="{D89E1018-E1AA-E585-51B1-9CE2DAFFE5AC}"/>
              </a:ext>
            </a:extLst>
          </p:cNvPr>
          <p:cNvCxnSpPr>
            <a:cxnSpLocks/>
            <a:endCxn id="31" idx="5"/>
          </p:cNvCxnSpPr>
          <p:nvPr/>
        </p:nvCxnSpPr>
        <p:spPr>
          <a:xfrm rot="5400000" flipH="1" flipV="1">
            <a:off x="6923061" y="2632996"/>
            <a:ext cx="950666" cy="255898"/>
          </a:xfrm>
          <a:prstGeom prst="curvedConnector4">
            <a:avLst>
              <a:gd name="adj1" fmla="val 19209"/>
              <a:gd name="adj2" fmla="val 189332"/>
            </a:avLst>
          </a:prstGeom>
          <a:ln w="60325"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0603FF7C-DA70-6E00-684A-BD2FFEF7AB99}"/>
              </a:ext>
            </a:extLst>
          </p:cNvPr>
          <p:cNvSpPr txBox="1"/>
          <p:nvPr/>
        </p:nvSpPr>
        <p:spPr>
          <a:xfrm>
            <a:off x="7802569" y="1577966"/>
            <a:ext cx="1234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4. </a:t>
            </a:r>
            <a:r>
              <a:rPr lang="en-US" sz="160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Start container</a:t>
            </a:r>
          </a:p>
        </p:txBody>
      </p:sp>
      <p:pic>
        <p:nvPicPr>
          <p:cNvPr id="21509" name="Grafik 21508" descr="Frau Silhouette">
            <a:extLst>
              <a:ext uri="{FF2B5EF4-FFF2-40B4-BE49-F238E27FC236}">
                <a16:creationId xmlns:a16="http://schemas.microsoft.com/office/drawing/2014/main" id="{B4F6BB9F-88DB-1126-8E7A-90D8FF4F1A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230" y="3224018"/>
            <a:ext cx="1429335" cy="1429335"/>
          </a:xfrm>
          <a:prstGeom prst="rect">
            <a:avLst/>
          </a:prstGeom>
        </p:spPr>
      </p:pic>
      <p:cxnSp>
        <p:nvCxnSpPr>
          <p:cNvPr id="21510" name="Gekrümmte Verbindung 21509">
            <a:extLst>
              <a:ext uri="{FF2B5EF4-FFF2-40B4-BE49-F238E27FC236}">
                <a16:creationId xmlns:a16="http://schemas.microsoft.com/office/drawing/2014/main" id="{0DE61AEC-F257-13E1-7BD7-6C0828754782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26072" y="3270225"/>
            <a:ext cx="675096" cy="641818"/>
          </a:xfrm>
          <a:prstGeom prst="curvedConnector2">
            <a:avLst/>
          </a:prstGeom>
          <a:ln w="63500"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4" name="Gekrümmte Verbindung 21513">
            <a:extLst>
              <a:ext uri="{FF2B5EF4-FFF2-40B4-BE49-F238E27FC236}">
                <a16:creationId xmlns:a16="http://schemas.microsoft.com/office/drawing/2014/main" id="{14E3E8DE-2E85-5AD1-E0D0-35EAA86F7BAE}"/>
              </a:ext>
            </a:extLst>
          </p:cNvPr>
          <p:cNvCxnSpPr>
            <a:cxnSpLocks/>
            <a:stCxn id="45" idx="0"/>
            <a:endCxn id="45" idx="3"/>
          </p:cNvCxnSpPr>
          <p:nvPr/>
        </p:nvCxnSpPr>
        <p:spPr>
          <a:xfrm rot="16200000" flipH="1">
            <a:off x="2256919" y="2461217"/>
            <a:ext cx="235064" cy="235064"/>
          </a:xfrm>
          <a:prstGeom prst="curvedConnector4">
            <a:avLst>
              <a:gd name="adj1" fmla="val -97250"/>
              <a:gd name="adj2" fmla="val 197250"/>
            </a:avLst>
          </a:prstGeom>
          <a:ln w="63500">
            <a:solidFill>
              <a:schemeClr val="tx1"/>
            </a:solidFill>
            <a:prstDash val="sysDot"/>
            <a:headEnd type="none"/>
            <a:tailEnd type="triangle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55F50B5B-1F08-5366-1D64-29897E773A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9933" y="1385616"/>
            <a:ext cx="1404072" cy="78979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53244CB-7212-04C8-78EE-DC874D5ACD0F}"/>
              </a:ext>
            </a:extLst>
          </p:cNvPr>
          <p:cNvSpPr txBox="1"/>
          <p:nvPr/>
        </p:nvSpPr>
        <p:spPr>
          <a:xfrm>
            <a:off x="3153689" y="3575014"/>
            <a:ext cx="1810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3. </a:t>
            </a:r>
            <a:r>
              <a:rPr lang="en-US" sz="160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Copy Image via local network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D62D24E-F894-0E4B-5FC6-C7562E932FEB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6D440E4-9DBA-95D4-B9AB-F07084E5DCA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E9CD35DB-705B-B19A-6D6C-2E933ACB3FDB}"/>
              </a:ext>
            </a:extLst>
          </p:cNvPr>
          <p:cNvSpPr/>
          <p:nvPr/>
        </p:nvSpPr>
        <p:spPr>
          <a:xfrm>
            <a:off x="6270886" y="1934343"/>
            <a:ext cx="1255457" cy="936717"/>
          </a:xfrm>
          <a:prstGeom prst="cube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rgbClr val="262A31"/>
                </a:solidFill>
              </a:rPr>
              <a:t>Vehicle</a:t>
            </a:r>
            <a:br>
              <a:rPr lang="de-DE" sz="1600" b="1">
                <a:solidFill>
                  <a:srgbClr val="262A31"/>
                </a:solidFill>
              </a:rPr>
            </a:br>
            <a:r>
              <a:rPr lang="de-DE" sz="1600" b="1">
                <a:solidFill>
                  <a:srgbClr val="262A31"/>
                </a:solidFill>
              </a:rPr>
              <a:t>App</a:t>
            </a:r>
            <a:endParaRPr lang="de-DE" b="1">
              <a:solidFill>
                <a:srgbClr val="262A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2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1990A47A-F065-4C42-9865-ABC9926E583D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0AE4AF98-E0AF-4E0D-850E-3FE2563B5C03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Master1_UniLeipzig_PPT Vorlage</Template>
  <TotalTime>0</TotalTime>
  <Words>2268</Words>
  <Application>Microsoft Macintosh PowerPoint</Application>
  <PresentationFormat>Bildschirmpräsentation (16:9)</PresentationFormat>
  <Paragraphs>520</Paragraphs>
  <Slides>45</Slides>
  <Notes>30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7" baseType="lpstr">
      <vt:lpstr>Arial Unicode MS</vt:lpstr>
      <vt:lpstr>Arial</vt:lpstr>
      <vt:lpstr>Bosch Office Sans</vt:lpstr>
      <vt:lpstr>Calibri</vt:lpstr>
      <vt:lpstr>Futura</vt:lpstr>
      <vt:lpstr>Poppins</vt:lpstr>
      <vt:lpstr>Söhne</vt:lpstr>
      <vt:lpstr>Symbol</vt:lpstr>
      <vt:lpstr>Wingdings</vt:lpstr>
      <vt:lpstr>Master1_UniLeipzig_PPT Vorlage</vt:lpstr>
      <vt:lpstr>Master2_UniLeipzig_PPT Vorlage</vt:lpstr>
      <vt:lpstr>Diagramm</vt:lpstr>
      <vt:lpstr>VSCode Plugin Development for Automotive App Deployment </vt:lpstr>
      <vt:lpstr>PROJECT OUTLINE –  SETUP, GOALS &amp; OUTCOME</vt:lpstr>
      <vt:lpstr>PROJECT OUTLINE</vt:lpstr>
      <vt:lpstr>PROJECT OUTLINE</vt:lpstr>
      <vt:lpstr>PROJECT OUTLINE</vt:lpstr>
      <vt:lpstr>PROJECT OUTLINE</vt:lpstr>
      <vt:lpstr>PROBLEM SPACE</vt:lpstr>
      <vt:lpstr>SOLUTION SPACE</vt:lpstr>
      <vt:lpstr>OUR DEPLOYMENT PROCESS</vt:lpstr>
      <vt:lpstr>LEDA APP DEPLOYER (LAD)</vt:lpstr>
      <vt:lpstr>LAD IN ACTION</vt:lpstr>
      <vt:lpstr>PROJECT OUTLINE</vt:lpstr>
      <vt:lpstr>ORGANISATION: HOW WE MANAGE THIS PROJECT</vt:lpstr>
      <vt:lpstr>ONBOARDING WITH BOSCH.IO</vt:lpstr>
      <vt:lpstr>PROJECT MANAGEMENT VIA SCRUM</vt:lpstr>
      <vt:lpstr>SCRUM „LITE“ – OUR ADAPTION &amp; ROLE DISTRIBUTION</vt:lpstr>
      <vt:lpstr>MANAGE SCRUM WITH GITHUB ISSUES BOARD</vt:lpstr>
      <vt:lpstr>DEVELOPMENT WORKFLOW, ENVIRONMENT &amp; TYPICAL ISSUES</vt:lpstr>
      <vt:lpstr>PowerPoint-Präsentation</vt:lpstr>
      <vt:lpstr>OUR IDEAL DEVELOPMENT WORKFLOW</vt:lpstr>
      <vt:lpstr>TYPICAL ISSUES</vt:lpstr>
      <vt:lpstr>DEVELOPMENT TOOL LANDSCAPE</vt:lpstr>
      <vt:lpstr>BIGGEST CHALLENGE, HIGHLIGHT &amp; KEY LEARNINGS</vt:lpstr>
      <vt:lpstr>BIGGEST Challenge: BECOME PROJECT-COMPLIENT</vt:lpstr>
      <vt:lpstr>BIGGEST Challenge: BECOME PROJECT-COMPLIENT</vt:lpstr>
      <vt:lpstr>BIGGEST Challenge: BECOME PROJECT-COMPLIENT</vt:lpstr>
      <vt:lpstr>BIGGEST HIGHLIGHT: WE WILL BE PART OF LEDA</vt:lpstr>
      <vt:lpstr>CONCLUSION: WHAT WE HAVE LEARNED</vt:lpstr>
      <vt:lpstr>Team Bosch.IO thanks you for the attention! – Q&amp;A</vt:lpstr>
      <vt:lpstr>TRENNUNG</vt:lpstr>
      <vt:lpstr>Project Operations &amp; Organisation</vt:lpstr>
      <vt:lpstr>Project Operations &amp; Organisation</vt:lpstr>
      <vt:lpstr>Textformate</vt:lpstr>
      <vt:lpstr>Textformate</vt:lpstr>
      <vt:lpstr>Anwendungsbeispiel</vt:lpstr>
      <vt:lpstr>Farben</vt:lpstr>
      <vt:lpstr>Anwendungs-beispiele</vt:lpstr>
      <vt:lpstr>Noch Eine Zwischenfolie mit Bild</vt:lpstr>
      <vt:lpstr>Zwischenfolie  ohne Bild </vt:lpstr>
      <vt:lpstr>Anwendungsbeispiel</vt:lpstr>
      <vt:lpstr>Anwendungsbeispiel</vt:lpstr>
      <vt:lpstr>PowerPoint-Präsentation</vt:lpstr>
      <vt:lpstr>Anwendungs-beispiel</vt:lpstr>
      <vt:lpstr>Anwendungsbeispiel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Präsentationstitel in Arial Bold Kann auch dreizeilig sein muss aber nicht  </dc:title>
  <dc:creator>D´angelico, Leonardo Alexander Valentin</dc:creator>
  <cp:lastModifiedBy>D´angelico, Leonardo Alexander Valentin</cp:lastModifiedBy>
  <cp:revision>222</cp:revision>
  <cp:lastPrinted>2017-09-28T12:33:25Z</cp:lastPrinted>
  <dcterms:created xsi:type="dcterms:W3CDTF">2023-09-19T09:18:08Z</dcterms:created>
  <dcterms:modified xsi:type="dcterms:W3CDTF">2023-09-23T22:12:42Z</dcterms:modified>
</cp:coreProperties>
</file>